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1.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6" r:id="rId5"/>
    <p:sldMasterId id="2147483808" r:id="rId6"/>
    <p:sldMasterId id="2147483842" r:id="rId7"/>
    <p:sldMasterId id="2147483880" r:id="rId8"/>
    <p:sldMasterId id="2147483898" r:id="rId9"/>
    <p:sldMasterId id="2147483910" r:id="rId10"/>
    <p:sldMasterId id="2147483922" r:id="rId11"/>
    <p:sldMasterId id="2147483941" r:id="rId12"/>
    <p:sldMasterId id="2147483973" r:id="rId13"/>
    <p:sldMasterId id="2147483991" r:id="rId14"/>
    <p:sldMasterId id="2147484006" r:id="rId15"/>
  </p:sldMasterIdLst>
  <p:notesMasterIdLst>
    <p:notesMasterId r:id="rId71"/>
  </p:notesMasterIdLst>
  <p:sldIdLst>
    <p:sldId id="256" r:id="rId16"/>
    <p:sldId id="556" r:id="rId17"/>
    <p:sldId id="682" r:id="rId18"/>
    <p:sldId id="606" r:id="rId19"/>
    <p:sldId id="607" r:id="rId20"/>
    <p:sldId id="608" r:id="rId21"/>
    <p:sldId id="609" r:id="rId22"/>
    <p:sldId id="689" r:id="rId23"/>
    <p:sldId id="611" r:id="rId24"/>
    <p:sldId id="662" r:id="rId25"/>
    <p:sldId id="612" r:id="rId26"/>
    <p:sldId id="613" r:id="rId27"/>
    <p:sldId id="692" r:id="rId28"/>
    <p:sldId id="614" r:id="rId29"/>
    <p:sldId id="691" r:id="rId30"/>
    <p:sldId id="693" r:id="rId31"/>
    <p:sldId id="707" r:id="rId32"/>
    <p:sldId id="695" r:id="rId33"/>
    <p:sldId id="696" r:id="rId34"/>
    <p:sldId id="697" r:id="rId35"/>
    <p:sldId id="686" r:id="rId36"/>
    <p:sldId id="687" r:id="rId37"/>
    <p:sldId id="624" r:id="rId38"/>
    <p:sldId id="620" r:id="rId39"/>
    <p:sldId id="688" r:id="rId40"/>
    <p:sldId id="622" r:id="rId41"/>
    <p:sldId id="623" r:id="rId42"/>
    <p:sldId id="651" r:id="rId43"/>
    <p:sldId id="628" r:id="rId44"/>
    <p:sldId id="698" r:id="rId45"/>
    <p:sldId id="699" r:id="rId46"/>
    <p:sldId id="702" r:id="rId47"/>
    <p:sldId id="703" r:id="rId48"/>
    <p:sldId id="704" r:id="rId49"/>
    <p:sldId id="705" r:id="rId50"/>
    <p:sldId id="706" r:id="rId51"/>
    <p:sldId id="669" r:id="rId52"/>
    <p:sldId id="670" r:id="rId53"/>
    <p:sldId id="671" r:id="rId54"/>
    <p:sldId id="672" r:id="rId55"/>
    <p:sldId id="634" r:id="rId56"/>
    <p:sldId id="635" r:id="rId57"/>
    <p:sldId id="680" r:id="rId58"/>
    <p:sldId id="653" r:id="rId59"/>
    <p:sldId id="708" r:id="rId60"/>
    <p:sldId id="709" r:id="rId61"/>
    <p:sldId id="659" r:id="rId62"/>
    <p:sldId id="676" r:id="rId63"/>
    <p:sldId id="710" r:id="rId64"/>
    <p:sldId id="664" r:id="rId65"/>
    <p:sldId id="684" r:id="rId66"/>
    <p:sldId id="605" r:id="rId67"/>
    <p:sldId id="711" r:id="rId68"/>
    <p:sldId id="495" r:id="rId69"/>
    <p:sldId id="454" r:id="rId7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82"/>
          </p14:sldIdLst>
        </p14:section>
        <p14:section name="Content" id="{31F9149E-C170-4E61-8C32-78FBFFDAEC9C}">
          <p14:sldIdLst>
            <p14:sldId id="606"/>
            <p14:sldId id="607"/>
            <p14:sldId id="608"/>
            <p14:sldId id="609"/>
            <p14:sldId id="689"/>
            <p14:sldId id="611"/>
            <p14:sldId id="662"/>
            <p14:sldId id="612"/>
            <p14:sldId id="613"/>
            <p14:sldId id="692"/>
            <p14:sldId id="614"/>
            <p14:sldId id="691"/>
            <p14:sldId id="693"/>
            <p14:sldId id="707"/>
            <p14:sldId id="695"/>
            <p14:sldId id="696"/>
            <p14:sldId id="697"/>
            <p14:sldId id="686"/>
            <p14:sldId id="687"/>
            <p14:sldId id="624"/>
            <p14:sldId id="620"/>
            <p14:sldId id="688"/>
            <p14:sldId id="622"/>
            <p14:sldId id="623"/>
            <p14:sldId id="651"/>
            <p14:sldId id="628"/>
            <p14:sldId id="698"/>
            <p14:sldId id="699"/>
            <p14:sldId id="702"/>
            <p14:sldId id="703"/>
            <p14:sldId id="704"/>
            <p14:sldId id="705"/>
            <p14:sldId id="706"/>
            <p14:sldId id="669"/>
            <p14:sldId id="670"/>
            <p14:sldId id="671"/>
            <p14:sldId id="672"/>
            <p14:sldId id="634"/>
            <p14:sldId id="635"/>
            <p14:sldId id="680"/>
            <p14:sldId id="653"/>
            <p14:sldId id="708"/>
            <p14:sldId id="709"/>
            <p14:sldId id="659"/>
            <p14:sldId id="676"/>
            <p14:sldId id="710"/>
            <p14:sldId id="664"/>
            <p14:sldId id="684"/>
          </p14:sldIdLst>
        </p14:section>
        <p14:section name="Exit" id="{26D33BE0-B19C-465D-8801-1598009CC099}">
          <p14:sldIdLst>
            <p14:sldId id="605"/>
            <p14:sldId id="711"/>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62646" autoAdjust="0"/>
  </p:normalViewPr>
  <p:slideViewPr>
    <p:cSldViewPr snapToGrid="0">
      <p:cViewPr varScale="1">
        <p:scale>
          <a:sx n="71" d="100"/>
          <a:sy n="71" d="100"/>
        </p:scale>
        <p:origin x="1818"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3/29/2016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gb/documentation/articles/web-sites-staged-publish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C584BF-6945-4E60-B2A7-1638FF8EA8E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678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Pets vs Pack – cattle.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97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721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see “containers” you probably think of Docker.  For good reason, Docker has essentially defined the container market.  To understand what Docker is let’s start by looking at Containers.</a:t>
            </a:r>
          </a:p>
          <a:p>
            <a:endParaRPr lang="en-US" baseline="0" dirty="0"/>
          </a:p>
          <a:p>
            <a:r>
              <a:rPr lang="en-US" baseline="0" dirty="0"/>
              <a:t>Containers are an </a:t>
            </a:r>
            <a:r>
              <a:rPr lang="en-US" b="1" baseline="0" dirty="0"/>
              <a:t>isolated environment and isolated collection of resources that an application runs in</a:t>
            </a:r>
            <a:r>
              <a:rPr lang="en-US" baseline="0" dirty="0"/>
              <a:t>.  The resources are all the dependencies (DLL’s, configuration, etc.) that the application needs.  </a:t>
            </a:r>
            <a:r>
              <a:rPr lang="en-US" b="1" baseline="0" dirty="0"/>
              <a:t>Everything the application needs to run is in the container </a:t>
            </a:r>
            <a:r>
              <a:rPr lang="en-US" baseline="0" dirty="0"/>
              <a:t>and it </a:t>
            </a:r>
            <a:r>
              <a:rPr lang="en-US" b="1" baseline="0" dirty="0"/>
              <a:t>sees nothing on the host OS </a:t>
            </a:r>
            <a:r>
              <a:rPr lang="en-US" baseline="0" dirty="0"/>
              <a:t>it is running on (except maybe an internet connection).  </a:t>
            </a:r>
            <a:r>
              <a:rPr lang="en-US" b="1" baseline="0" dirty="0"/>
              <a:t>Containers are therefore a unit of deployment.</a:t>
            </a:r>
          </a:p>
          <a:p>
            <a:endParaRPr lang="en-US" b="1" baseline="0" dirty="0"/>
          </a:p>
          <a:p>
            <a:r>
              <a:rPr lang="en-US" baseline="0" dirty="0"/>
              <a:t>&lt;click&gt;</a:t>
            </a:r>
          </a:p>
          <a:p>
            <a:r>
              <a:rPr lang="en-US" baseline="0" dirty="0"/>
              <a:t>A key benefit of containers is that they </a:t>
            </a:r>
            <a:r>
              <a:rPr lang="en-US" b="1" baseline="0" dirty="0"/>
              <a:t>can startup almost instantly</a:t>
            </a:r>
            <a:r>
              <a:rPr lang="en-US" baseline="0" dirty="0"/>
              <a:t>.  The notion of “booting up” a guest OS doesn’t exist.  The container just runs on top of the host OS.  As a result, containers can startup almost instantly as compared to the startup period of a VM.  And </a:t>
            </a:r>
            <a:r>
              <a:rPr lang="en-US" b="1" baseline="0" dirty="0"/>
              <a:t>because everything is contained in this container, containers are easily repeatable and extremely reliable from one environment to the next</a:t>
            </a:r>
            <a:r>
              <a:rPr lang="en-US" baseline="0" dirty="0"/>
              <a:t>.  For example, I can run a container on my local dev box and have high confidence it will run the same when deployed to another machine, such as a VM running in Azure.</a:t>
            </a:r>
          </a:p>
          <a:p>
            <a:endParaRPr lang="en-US" baseline="0" dirty="0"/>
          </a:p>
          <a:p>
            <a:r>
              <a:rPr lang="en-US" baseline="0" dirty="0"/>
              <a:t>&lt;Click&gt;</a:t>
            </a:r>
          </a:p>
          <a:p>
            <a:r>
              <a:rPr lang="en-US" baseline="0" dirty="0"/>
              <a:t>As you can probably imagine, containers are extremely popular in dev/test scenarios.  They are also great for micro-services.</a:t>
            </a:r>
          </a:p>
          <a:p>
            <a:endParaRPr lang="en-US" baseline="0" dirty="0"/>
          </a:p>
          <a:p>
            <a:r>
              <a:rPr lang="en-US" baseline="0" dirty="0"/>
              <a:t>&lt;click&gt;</a:t>
            </a:r>
          </a:p>
          <a:p>
            <a:r>
              <a:rPr lang="en-US" baseline="0" dirty="0"/>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a:p>
          <a:p>
            <a:r>
              <a:rPr lang="en-US" baseline="0" dirty="0"/>
              <a:t>&lt;click&gt;</a:t>
            </a:r>
          </a:p>
          <a:p>
            <a:r>
              <a:rPr lang="en-US" baseline="0" dirty="0"/>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a:p>
          <a:p>
            <a:r>
              <a:rPr lang="en-US" baseline="0" dirty="0"/>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25404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has also</a:t>
            </a:r>
            <a:r>
              <a:rPr lang="en-US" baseline="0" dirty="0"/>
              <a:t> pretty-much defined the container ecosystem (de-facto standard).  It provides the means for deploying these containers and resources onto a machine by developing a Docker API that drives these activities.</a:t>
            </a:r>
          </a:p>
          <a:p>
            <a:endParaRPr lang="en-US" baseline="0" dirty="0"/>
          </a:p>
          <a:p>
            <a:r>
              <a:rPr lang="en-US" baseline="0" dirty="0"/>
              <a:t>The container runtime traditionally only ran on Linux VM’s.  However, today, Windows Server 2016 provides a new “Container Role” (similar to other roles like AD, File Server, etc.) that you can configure on Windows.  This provides the same abilities to create and manage containers that exists on Linux.</a:t>
            </a:r>
          </a:p>
          <a:p>
            <a:endParaRPr lang="en-US" baseline="0" dirty="0"/>
          </a:p>
          <a:p>
            <a:r>
              <a:rPr lang="en-US" baseline="0" dirty="0"/>
              <a:t>&lt;Click&gt;</a:t>
            </a:r>
          </a:p>
          <a:p>
            <a:r>
              <a:rPr lang="en-US" baseline="0" dirty="0"/>
              <a:t>Docker has also become the standard for defining what a container image looks like.  The file format, the manifest that goes into the container, and how image dependencies are configured.  And Windows and .NET are perfectly valid candidates for a Docker image.</a:t>
            </a:r>
          </a:p>
          <a:p>
            <a:endParaRPr lang="en-US" baseline="0" dirty="0"/>
          </a:p>
          <a:p>
            <a:r>
              <a:rPr lang="en-US" baseline="0" dirty="0"/>
              <a:t>&lt;Click&gt;</a:t>
            </a:r>
          </a:p>
          <a:p>
            <a:r>
              <a:rPr lang="en-US" baseline="0" dirty="0"/>
              <a:t>Docker has become the standard place for people to publish their images.  Docker Hub is a public “trusted repository” where you can find literally thousands of Docker images such as Apache, MySQL, and even .NET.  </a:t>
            </a:r>
          </a:p>
          <a:p>
            <a:endParaRPr lang="en-US" baseline="0" dirty="0"/>
          </a:p>
          <a:p>
            <a:r>
              <a:rPr lang="en-US" baseline="0" dirty="0"/>
              <a:t>Microsoft Azure embraces this container technology and has integrated it directly into the platform.</a:t>
            </a:r>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0019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3/29/2016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741818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3/29/2016 2:10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3172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7755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47281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2490574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307335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Traffic Manager profiles created using the existing (non-ARM) Azure Service Management (ASM) API, tools and 'classic' portal are not available via ARM, and vice versa. Migration of profiles from ASM to ARM APIs is not currently supported, other than by deleting and re-creating the profile.</a:t>
            </a:r>
          </a:p>
          <a:p>
            <a:r>
              <a:rPr lang="en-US" dirty="0"/>
              <a:t>'Nested' Traffic Manager endpoints are supported via the ARM API, ARM PowerShell and ARM-mode Azure CLI. They are not currently supported in the Azure portal (which also uses the ARM API).</a:t>
            </a:r>
          </a:p>
          <a:p>
            <a:r>
              <a:rPr lang="en-US" dirty="0"/>
              <a:t>Traffic Manager endpoints of type '</a:t>
            </a:r>
            <a:r>
              <a:rPr lang="en-US" dirty="0" err="1"/>
              <a:t>AzureEndpoints</a:t>
            </a:r>
            <a:r>
              <a:rPr lang="en-US" dirty="0"/>
              <a:t>', when referencing a Web App, can only reference the default (production) </a:t>
            </a:r>
            <a:r>
              <a:rPr lang="en-US" dirty="0">
                <a:hlinkClick r:id="rId3"/>
              </a:rPr>
              <a:t>Web App slot</a:t>
            </a:r>
            <a:r>
              <a:rPr lang="en-US" dirty="0"/>
              <a:t>. Custom slots are not yet supported. As a workaround, custom slots can be configured using the '</a:t>
            </a:r>
            <a:r>
              <a:rPr lang="en-US" dirty="0" err="1"/>
              <a:t>ExternalEndpoints</a:t>
            </a:r>
            <a:r>
              <a:rPr lang="en-US" dirty="0"/>
              <a:t>' type. </a:t>
            </a:r>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43BF85-DEAC-4D4C-A6C6-9A66B90440A3}" type="slidenum">
              <a:rPr lang="en-CA" smtClean="0"/>
              <a:t>3</a:t>
            </a:fld>
            <a:endParaRPr lang="en-CA"/>
          </a:p>
        </p:txBody>
      </p:sp>
    </p:spTree>
    <p:extLst>
      <p:ext uri="{BB962C8B-B14F-4D97-AF65-F5344CB8AC3E}">
        <p14:creationId xmlns:p14="http://schemas.microsoft.com/office/powerpoint/2010/main" val="945421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5" name="Footer Placeholder 4"/>
          <p:cNvSpPr>
            <a:spLocks noGrp="1"/>
          </p:cNvSpPr>
          <p:nvPr>
            <p:ph type="ftr" sz="quarter" idx="11"/>
          </p:nvPr>
        </p:nvSpPr>
        <p:spPr/>
        <p:txBody>
          <a:bodyPr/>
          <a:lstStyle/>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491AE8CF-25C5-47D8-B770-9703DC946C25}" type="datetime8">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3/29/2016 2:10 PM</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7" name="Slide Number Placeholder 6"/>
          <p:cNvSpPr>
            <a:spLocks noGrp="1"/>
          </p:cNvSpPr>
          <p:nvPr>
            <p:ph type="sldNum" sz="quarter" idx="13"/>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Tree>
    <p:extLst>
      <p:ext uri="{BB962C8B-B14F-4D97-AF65-F5344CB8AC3E}">
        <p14:creationId xmlns:p14="http://schemas.microsoft.com/office/powerpoint/2010/main" val="1918427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648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3/29/2016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how Azure helps developers to refocus on their applications.</a:t>
            </a:r>
          </a:p>
          <a:p>
            <a:endParaRPr lang="en-US" b="0" baseline="0" dirty="0"/>
          </a:p>
          <a:p>
            <a:r>
              <a:rPr lang="en-US" b="1" baseline="0" dirty="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Before we discuss about specifics, let’s refocus on what you care about – your application/service. </a:t>
            </a:r>
            <a:endParaRPr lang="en-US"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Azure is taking a application-centric approach and brings tools and services to support </a:t>
            </a:r>
            <a:r>
              <a:rPr lang="en-US" altLang="zh-CN" b="0" baseline="0" dirty="0" err="1"/>
              <a:t>DevOps</a:t>
            </a:r>
            <a:r>
              <a:rPr lang="en-US" altLang="zh-CN" b="0" baseline="0" dirty="0"/>
              <a:t> scenarios</a:t>
            </a:r>
            <a:r>
              <a:rPr lang="en-US" b="0" baseline="0" dirty="0"/>
              <a:t>. </a:t>
            </a:r>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application is made up by application code and infrastructure code.</a:t>
            </a:r>
          </a:p>
          <a:p>
            <a:endParaRPr lang="en-US" b="0" baseline="0" dirty="0"/>
          </a:p>
          <a:p>
            <a:r>
              <a:rPr lang="en-US" b="1" baseline="0" dirty="0"/>
              <a:t>Speaker Notes:</a:t>
            </a:r>
          </a:p>
          <a:p>
            <a:pPr marL="228600" indent="-228600">
              <a:buFont typeface="+mj-lt"/>
              <a:buAutoNum type="arabicPeriod"/>
            </a:pPr>
            <a:r>
              <a:rPr lang="en-US" dirty="0"/>
              <a:t>Let’s start with something that you know inside-and-out: your application code. [click]</a:t>
            </a:r>
          </a:p>
          <a:p>
            <a:pPr marL="228600" indent="-228600">
              <a:buFont typeface="+mj-lt"/>
              <a:buAutoNum type="arabicPeriod"/>
            </a:pPr>
            <a:r>
              <a:rPr lang="en-US" dirty="0"/>
              <a:t>Then,</a:t>
            </a:r>
            <a:r>
              <a:rPr lang="en-US" baseline="0" dirty="0"/>
              <a:t> for whatever reason, you decide to deploy your application to Azure. [click]</a:t>
            </a:r>
          </a:p>
          <a:p>
            <a:pPr marL="228600" indent="-228600">
              <a:buFont typeface="+mj-lt"/>
              <a:buAutoNum type="arabicPeriod"/>
            </a:pPr>
            <a:r>
              <a:rPr lang="en-US" baseline="0" dirty="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a:t>For </a:t>
            </a:r>
            <a:r>
              <a:rPr lang="en-US" baseline="0" dirty="0" err="1"/>
              <a:t>DevOps</a:t>
            </a:r>
            <a:r>
              <a:rPr lang="en-US" baseline="0" dirty="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600" indent="-228600">
              <a:buFont typeface="+mj-lt"/>
              <a:buAutoNum type="arabicPeriod"/>
            </a:pPr>
            <a:r>
              <a:rPr lang="en-US" dirty="0"/>
              <a:t>[Continue</a:t>
            </a:r>
            <a:r>
              <a:rPr lang="en-US" baseline="0" dirty="0"/>
              <a:t> with previous slide]</a:t>
            </a:r>
            <a:endParaRPr lang="en-US" dirty="0"/>
          </a:p>
          <a:p>
            <a:pPr marL="228600" indent="-228600">
              <a:buFont typeface="+mj-lt"/>
              <a:buAutoNum type="arabicPeriod"/>
            </a:pPr>
            <a:r>
              <a:rPr lang="en-US" altLang="zh-CN" b="0" baseline="0" dirty="0"/>
              <a:t>T</a:t>
            </a:r>
            <a:r>
              <a:rPr lang="en-US" b="0" baseline="0" dirty="0"/>
              <a:t>o make your service successful, you are partnering with Azure. You bring the code, and Azure brings resources. [Click]</a:t>
            </a:r>
            <a:endParaRPr lang="en-US" dirty="0"/>
          </a:p>
          <a:p>
            <a:pPr marL="228600" indent="-228600">
              <a:buFont typeface="+mj-lt"/>
              <a:buAutoNum type="arabicPeriod"/>
            </a:pPr>
            <a:r>
              <a:rPr lang="en-US" dirty="0"/>
              <a:t>And you keep iterating and making improvements over time. [Click]</a:t>
            </a:r>
            <a:endParaRPr lang="en-US" baseline="0" dirty="0"/>
          </a:p>
          <a:p>
            <a:pPr marL="228600" indent="-228600">
              <a:buFont typeface="+mj-lt"/>
              <a:buAutoNum type="arabicPeriod"/>
            </a:pPr>
            <a:r>
              <a:rPr lang="en-US" baseline="0" dirty="0"/>
              <a:t>In terms of infrastructure code, you can use it to define desired states of required resources (</a:t>
            </a:r>
            <a:r>
              <a:rPr lang="en-US" b="1" baseline="0" dirty="0"/>
              <a:t>Note: current Azure Resource </a:t>
            </a:r>
            <a:r>
              <a:rPr lang="en-US" altLang="zh-CN" b="1" baseline="0" dirty="0"/>
              <a:t>Manager only support a small number of Resource Providers</a:t>
            </a:r>
            <a:r>
              <a:rPr lang="en-US" altLang="zh-CN" baseline="0" dirty="0"/>
              <a:t>). [Click]</a:t>
            </a:r>
            <a:endParaRPr lang="en-US" baseline="0" dirty="0"/>
          </a:p>
          <a:p>
            <a:pPr marL="228600" indent="-228600">
              <a:buFont typeface="+mj-lt"/>
              <a:buAutoNum type="arabicPeriod"/>
            </a:pPr>
            <a:r>
              <a:rPr lang="en-US" baseline="0" dirty="0"/>
              <a:t>You can define hosting environments, such as websites, cloud services and VMs. [Click]</a:t>
            </a:r>
          </a:p>
          <a:p>
            <a:pPr marL="228600" indent="-228600">
              <a:buFont typeface="+mj-lt"/>
              <a:buAutoNum type="arabicPeriod"/>
            </a:pPr>
            <a:r>
              <a:rPr lang="en-US" baseline="0" dirty="0"/>
              <a:t>Required services. [Click]</a:t>
            </a:r>
          </a:p>
          <a:p>
            <a:pPr marL="228600" indent="-228600">
              <a:buFont typeface="+mj-lt"/>
              <a:buAutoNum type="arabicPeriod"/>
            </a:pPr>
            <a:r>
              <a:rPr lang="en-US" baseline="0" dirty="0"/>
              <a:t>In this session we’ll focus on infrastructural components including virtual machines and virtual networks.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82254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13.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13.png"/><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5" Type="http://schemas.openxmlformats.org/officeDocument/2006/relationships/image" Target="../media/image13.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51910403"/>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45654877"/>
      </p:ext>
    </p:extLst>
  </p:cSld>
  <p:clrMapOvr>
    <a:masterClrMapping/>
  </p:clrMapOvr>
  <p:transition>
    <p:fade/>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66220667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4660196"/>
      </p:ext>
    </p:extLst>
  </p:cSld>
  <p:clrMapOvr>
    <a:masterClrMapping/>
  </p:clrMapOvr>
  <p:transition>
    <p:fade/>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4912290"/>
      </p:ext>
    </p:extLst>
  </p:cSld>
  <p:clrMapOvr>
    <a:masterClrMapping/>
  </p:clrMapOvr>
  <p:transition>
    <p:fade/>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24098857"/>
      </p:ext>
    </p:extLst>
  </p:cSld>
  <p:clrMapOvr>
    <a:masterClrMapping/>
  </p:clrMapOvr>
  <p:transition>
    <p:fade/>
  </p:transition>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243179949"/>
      </p:ext>
    </p:extLst>
  </p:cSld>
  <p:clrMapOvr>
    <a:masterClrMapping/>
  </p:clrMapOvr>
  <p:transition>
    <p:fade/>
  </p:transition>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73175472"/>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86707620"/>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9646028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7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2686641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97215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183163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761499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147515466"/>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247491"/>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94115299"/>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601151757"/>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6205817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81764499"/>
      </p:ext>
    </p:extLst>
  </p:cSld>
  <p:clrMapOvr>
    <a:masterClrMapping/>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8068547"/>
      </p:ext>
    </p:extLst>
  </p:cSld>
  <p:clrMapOvr>
    <a:masterClrMapping/>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937895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2554916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668963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5943141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2521181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110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979307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77379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065446545"/>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957474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15706110"/>
      </p:ext>
    </p:extLst>
  </p:cSld>
  <p:clrMapOvr>
    <a:masterClrMapping/>
  </p:clrMapOvr>
  <p:transition spd="slow">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150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64114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7939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85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6077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60086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62979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0519206"/>
      </p:ext>
    </p:extLst>
  </p:cSld>
  <p:clrMapOvr>
    <a:masterClrMapping/>
  </p:clrMapOvr>
  <p:transition spd="slow">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30168258"/>
      </p:ext>
    </p:extLst>
  </p:cSld>
  <p:clrMapOvr>
    <a:masterClrMapping/>
  </p:clrMapOvr>
  <p:transition spd="slow">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53592572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3651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955879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9146225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3480083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3652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1450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4272878772"/>
      </p:ext>
    </p:extLst>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997483396"/>
      </p:ext>
    </p:extLst>
  </p:cSld>
  <p:clrMapOvr>
    <a:masterClrMapping/>
  </p:clrMapOvr>
  <p:transition>
    <p:fade/>
  </p:transition>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250101"/>
      </p:ext>
    </p:extLst>
  </p:cSld>
  <p:clrMapOvr>
    <a:masterClrMapping/>
  </p:clrMapOvr>
  <p:transition>
    <p:fade/>
  </p:transition>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16890448"/>
      </p:ext>
    </p:extLst>
  </p:cSld>
  <p:clrMapOvr>
    <a:masterClrMapping/>
  </p:clrMapOvr>
  <p:transition>
    <p:fade/>
  </p:transition>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2880880439"/>
      </p:ext>
    </p:extLst>
  </p:cSld>
  <p:clrMapOvr>
    <a:masterClrMapping/>
  </p:clrMapOvr>
  <p:transition>
    <p:fade/>
  </p:transition>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5646046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8457461"/>
      </p:ext>
    </p:extLst>
  </p:cSld>
  <p:clrMapOvr>
    <a:masterClrMapping/>
  </p:clrMapOvr>
  <p:transition>
    <p:fade/>
  </p:transition>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2463954744"/>
      </p:ext>
    </p:extLst>
  </p:cSld>
  <p:clrMapOvr>
    <a:masterClrMapping/>
  </p:clrMapOvr>
  <p:transition>
    <p:fade/>
  </p:transition>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483877853"/>
      </p:ext>
    </p:extLst>
  </p:cSld>
  <p:clrMapOvr>
    <a:masterClrMapping/>
  </p:clrMapOvr>
  <p:transition>
    <p:fade/>
  </p:transition>
  <p:hf sldNum="0"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595335504"/>
      </p:ext>
    </p:extLst>
  </p:cSld>
  <p:clrMapOvr>
    <a:masterClrMapping/>
  </p:clrMapOvr>
  <p:transition>
    <p:fade/>
  </p:transition>
  <p:hf sldNum="0"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117335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18658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2171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62946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47071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5013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98946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9531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9789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58444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91378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534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64297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10439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18377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40227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66097195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7717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1594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650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5175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760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912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035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931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8280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2725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260986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169211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61909772"/>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58872757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5916867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8847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8711301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614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30552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019308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0199402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023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5340087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092600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8586445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023699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3960768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9475935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3226025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099198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0075581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9494801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8481951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557179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335788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4794969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126782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511578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58906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231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410302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70BDFA-2D90-48E8-B84B-E8E54CFE28A7}" type="datetimeFigureOut">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ABCBDA-5836-4239-B621-62D67AD0253D}" type="slidenum">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Tree>
    <p:extLst>
      <p:ext uri="{BB962C8B-B14F-4D97-AF65-F5344CB8AC3E}">
        <p14:creationId xmlns:p14="http://schemas.microsoft.com/office/powerpoint/2010/main" val="272668844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805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965756"/>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46113603"/>
      </p:ext>
    </p:extLst>
  </p:cSld>
  <p:clrMapOvr>
    <a:masterClrMapping/>
  </p:clrMapOvr>
  <p:transition spd="slow">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65006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66153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4055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3034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16132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34658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2223835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30422771"/>
      </p:ext>
    </p:extLst>
  </p:cSld>
  <p:clrMapOvr>
    <a:masterClrMapping/>
  </p:clrMapOvr>
  <p:transition spd="slow">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49494854"/>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85836090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05931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5460938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08856450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89846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31239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8953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26233383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7635003"/>
      </p:ext>
    </p:extLst>
  </p:cSld>
  <p:clrMapOvr>
    <a:masterClrMapping/>
  </p:clrMapOvr>
  <p:transition>
    <p:fade/>
  </p:transition>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586659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86444846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241515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38569726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878833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070777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68539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4125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1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4230971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2629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359786452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947732829"/>
      </p:ext>
    </p:extLst>
  </p:cSld>
  <p:clrMapOvr>
    <a:masterClrMapping/>
  </p:clrMapOvr>
  <p:transition>
    <p:fade/>
  </p:transition>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95505284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9232415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93749094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414464480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9044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9239716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024065"/>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58831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19463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85186752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8195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1D0E5-0C8E-4FD0-804B-DEE43148CC8A}"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8283B-1C4C-4F03-8FB1-A43BAF653B6F}" type="slidenum">
              <a:rPr lang="en-US" smtClean="0"/>
              <a:t>‹#›</a:t>
            </a:fld>
            <a:endParaRPr lang="en-US"/>
          </a:p>
        </p:txBody>
      </p:sp>
    </p:spTree>
    <p:extLst>
      <p:ext uri="{BB962C8B-B14F-4D97-AF65-F5344CB8AC3E}">
        <p14:creationId xmlns:p14="http://schemas.microsoft.com/office/powerpoint/2010/main" val="1321654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2122430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05889890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20394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8599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854913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2155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57450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712128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3854905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99113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23658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295262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138296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93700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61478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816854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707638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371658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879583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8753208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1886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658465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137482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478724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47744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201828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21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3295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0648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1172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DDCC36-EAE9-439E-A2FA-C27510A9452D}" type="datetime1">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DA3C6C-05BD-49DB-AFF4-1147FA1DD5C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379444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177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7236835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193798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833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170446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3968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527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50313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889661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92271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8145107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109908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035628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088201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18152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81827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063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7178570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942938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58510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140896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532393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053701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8736105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803905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895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4201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614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70BDFA-2D90-48E8-B84B-E8E54CFE28A7}" type="datetimeFigureOut">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ABCBDA-5836-4239-B621-62D67AD0253D}" type="slidenum">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Tree>
    <p:extLst>
      <p:ext uri="{BB962C8B-B14F-4D97-AF65-F5344CB8AC3E}">
        <p14:creationId xmlns:p14="http://schemas.microsoft.com/office/powerpoint/2010/main" val="41578411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2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543849"/>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373028073"/>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4455429"/>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492687125"/>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28690"/>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image" Target="../media/image10.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theme" Target="../theme/theme12.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0.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image" Target="../media/image10.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theme" Target="../theme/theme3.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image" Target="../media/image2.png"/><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image" Target="../media/image1.png"/><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theme" Target="../theme/theme4.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theme" Target="../theme/theme5.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image" Target="../media/image10.png"/><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8.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6.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image" Target="../media/image10.png"/><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7.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image" Target="../media/image10.pn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theme" Target="../theme/theme8.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image" Target="../media/image10.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theme" Target="../theme/theme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8"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9" r:id="rId33"/>
    <p:sldLayoutId id="2147483841" r:id="rId34"/>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5972725"/>
      </p:ext>
    </p:extLst>
  </p:cSld>
  <p:clrMap bg1="dk1" tx1="lt1" bg2="dk2"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327488212"/>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1" r:id="rId9"/>
    <p:sldLayoutId id="2147484002" r:id="rId10"/>
    <p:sldLayoutId id="2147484003" r:id="rId11"/>
    <p:sldLayoutId id="2147484004" r:id="rId12"/>
    <p:sldLayoutId id="2147484005" r:id="rId13"/>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256033394"/>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881578116"/>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8358179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7" r:id="rId28"/>
    <p:sldLayoutId id="2147483838" r:id="rId29"/>
    <p:sldLayoutId id="214748384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7877732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9"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46131252"/>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118665255"/>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92818068"/>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21035416"/>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246336772"/>
      </p:ext>
    </p:extLst>
  </p:cSld>
  <p:clrMap bg1="dk1" tx1="lt1" bg2="dk2" tx2="lt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2.xml"/><Relationship Id="rId1" Type="http://schemas.openxmlformats.org/officeDocument/2006/relationships/slideLayout" Target="../slideLayouts/slideLayout145.xml"/><Relationship Id="rId5" Type="http://schemas.openxmlformats.org/officeDocument/2006/relationships/image" Target="../media/image86.emf"/><Relationship Id="rId4" Type="http://schemas.openxmlformats.org/officeDocument/2006/relationships/image" Target="../media/image8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5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64.emf"/></Relationships>
</file>

<file path=ppt/slides/_rels/slide2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jp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mailto:etiennet@imaginet.com"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hyperlink" Target="https://github.com/tegaaa/LetsDevMt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30.xml"/><Relationship Id="rId1" Type="http://schemas.openxmlformats.org/officeDocument/2006/relationships/slideLayout" Target="../slideLayouts/slideLayout24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25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emf"/><Relationship Id="rId4" Type="http://schemas.openxmlformats.org/officeDocument/2006/relationships/image" Target="../media/image38.emf"/></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Azure/azure-quickstart-templates" TargetMode="Externa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18" Type="http://schemas.openxmlformats.org/officeDocument/2006/relationships/image" Target="../media/image52.emf"/><Relationship Id="rId3" Type="http://schemas.openxmlformats.org/officeDocument/2006/relationships/image" Target="../media/image37.emf"/><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 Type="http://schemas.openxmlformats.org/officeDocument/2006/relationships/notesSlide" Target="../notesSlides/notesSlide6.xml"/><Relationship Id="rId16"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5" Type="http://schemas.openxmlformats.org/officeDocument/2006/relationships/image" Target="../media/image49.emf"/><Relationship Id="rId10" Type="http://schemas.openxmlformats.org/officeDocument/2006/relationships/image" Target="../media/image44.emf"/><Relationship Id="rId19" Type="http://schemas.openxmlformats.org/officeDocument/2006/relationships/image" Target="../media/image53.png"/><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png"/><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r>
              <a:rPr lang="en-CA" dirty="0"/>
              <a:t>Etienne Tremblay </a:t>
            </a:r>
            <a:r>
              <a:rPr lang="en-US" dirty="0"/>
              <a:t>- MVP</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New ways to create VMs</a:t>
            </a:r>
            <a:endParaRPr lang="en-US" dirty="0"/>
          </a:p>
        </p:txBody>
      </p:sp>
      <p:sp>
        <p:nvSpPr>
          <p:cNvPr id="3" name="Content Placeholder 2"/>
          <p:cNvSpPr>
            <a:spLocks noGrp="1"/>
          </p:cNvSpPr>
          <p:nvPr>
            <p:ph sz="quarter" idx="10"/>
          </p:nvPr>
        </p:nvSpPr>
        <p:spPr/>
        <p:txBody>
          <a:bodyPr/>
          <a:lstStyle/>
          <a:p>
            <a:r>
              <a:rPr lang="pt-BR" dirty="0"/>
              <a:t>Visual Studio – Resource Manager Templates</a:t>
            </a:r>
          </a:p>
          <a:p>
            <a:r>
              <a:rPr lang="pt-BR" dirty="0"/>
              <a:t>Azure Automation</a:t>
            </a:r>
          </a:p>
          <a:p>
            <a:r>
              <a:rPr lang="pt-BR" dirty="0"/>
              <a:t>Azure Website – Git Hub</a:t>
            </a:r>
            <a:endParaRPr lang="en-US" dirty="0"/>
          </a:p>
        </p:txBody>
      </p:sp>
    </p:spTree>
    <p:extLst>
      <p:ext uri="{BB962C8B-B14F-4D97-AF65-F5344CB8AC3E}">
        <p14:creationId xmlns:p14="http://schemas.microsoft.com/office/powerpoint/2010/main" val="1877361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pic>
        <p:nvPicPr>
          <p:cNvPr id="3" name="Picture 2"/>
          <p:cNvPicPr>
            <a:picLocks noChangeAspect="1"/>
          </p:cNvPicPr>
          <p:nvPr/>
        </p:nvPicPr>
        <p:blipFill>
          <a:blip r:embed="rId20"/>
          <a:stretch>
            <a:fillRect/>
          </a:stretch>
        </p:blipFill>
        <p:spPr>
          <a:xfrm>
            <a:off x="1219200" y="2000250"/>
            <a:ext cx="9753600" cy="2857500"/>
          </a:xfrm>
          <a:prstGeom prst="rect">
            <a:avLst/>
          </a:prstGeom>
        </p:spPr>
      </p:pic>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nodeType="clickEffect">
                                  <p:stCondLst>
                                    <p:cond delay="0"/>
                                  </p:stCondLst>
                                  <p:childTnLst>
                                    <p:set>
                                      <p:cBhvr>
                                        <p:cTn id="172" dur="1" fill="hold">
                                          <p:stCondLst>
                                            <p:cond delay="0"/>
                                          </p:stCondLst>
                                        </p:cTn>
                                        <p:tgtEl>
                                          <p:spTgt spid="3"/>
                                        </p:tgtEl>
                                        <p:attrNameLst>
                                          <p:attrName>style.visibility</p:attrName>
                                        </p:attrNameLst>
                                      </p:cBhvr>
                                      <p:to>
                                        <p:strVal val="visible"/>
                                      </p:to>
                                    </p:set>
                                    <p:anim calcmode="lin" valueType="num">
                                      <p:cBhvr>
                                        <p:cTn id="173" dur="500" fill="hold"/>
                                        <p:tgtEl>
                                          <p:spTgt spid="3"/>
                                        </p:tgtEl>
                                        <p:attrNameLst>
                                          <p:attrName>ppt_w</p:attrName>
                                        </p:attrNameLst>
                                      </p:cBhvr>
                                      <p:tavLst>
                                        <p:tav tm="0">
                                          <p:val>
                                            <p:fltVal val="0"/>
                                          </p:val>
                                        </p:tav>
                                        <p:tav tm="100000">
                                          <p:val>
                                            <p:strVal val="#ppt_w"/>
                                          </p:val>
                                        </p:tav>
                                      </p:tavLst>
                                    </p:anim>
                                    <p:anim calcmode="lin" valueType="num">
                                      <p:cBhvr>
                                        <p:cTn id="174" dur="500" fill="hold"/>
                                        <p:tgtEl>
                                          <p:spTgt spid="3"/>
                                        </p:tgtEl>
                                        <p:attrNameLst>
                                          <p:attrName>ppt_h</p:attrName>
                                        </p:attrNameLst>
                                      </p:cBhvr>
                                      <p:tavLst>
                                        <p:tav tm="0">
                                          <p:val>
                                            <p:fltVal val="0"/>
                                          </p:val>
                                        </p:tav>
                                        <p:tav tm="100000">
                                          <p:val>
                                            <p:strVal val="#ppt_h"/>
                                          </p:val>
                                        </p:tav>
                                      </p:tavLst>
                                    </p:anim>
                                    <p:animEffect transition="in" filter="fade">
                                      <p:cBhvr>
                                        <p:cTn id="1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&gt;80,000 IOPs</a:t>
              </a:r>
            </a:p>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marL="0" marR="0" lvl="0" indent="0" algn="ctr" defTabSz="93201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GPU-enabled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New generation</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lumMod val="50000"/>
                      </a:srgbClr>
                    </a:solidFill>
                    <a:effectLst/>
                    <a:uLnTx/>
                    <a:uFillTx/>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SSD Storage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marL="0" marR="0" lvl="0" indent="0" algn="ctr" defTabSz="914367" eaLnBrk="1" fontAlgn="auto" latinLnBrk="0" hangingPunct="1">
              <a:lnSpc>
                <a:spcPct val="90000"/>
              </a:lnSpc>
              <a:spcBef>
                <a:spcPts val="1200"/>
              </a:spcBef>
              <a:spcAft>
                <a:spcPts val="0"/>
              </a:spcAft>
              <a:buClr>
                <a:srgbClr val="FFFFFF"/>
              </a:buClr>
              <a:buSzTx/>
              <a:buFontTx/>
              <a:buNone/>
              <a:tabLst/>
              <a:defRPr/>
            </a:pPr>
            <a: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t>Largest virtual machines</a:t>
            </a:r>
            <a:b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br>
            <a: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35% faster than D</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NVIDIA GPUs</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Remote visualization </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Most memory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846165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459" y="1069723"/>
            <a:ext cx="9875837" cy="642018"/>
          </a:xfrm>
        </p:spPr>
        <p:txBody>
          <a:bodyPr/>
          <a:lstStyle/>
          <a:p>
            <a:r>
              <a:rPr lang="en-US" dirty="0"/>
              <a:t>Multiple Tiers</a:t>
            </a:r>
          </a:p>
        </p:txBody>
      </p:sp>
      <p:graphicFrame>
        <p:nvGraphicFramePr>
          <p:cNvPr id="9" name="Table 8"/>
          <p:cNvGraphicFramePr>
            <a:graphicFrameLocks noGrp="1"/>
          </p:cNvGraphicFramePr>
          <p:nvPr>
            <p:extLst>
              <p:ext uri="{D42A27DB-BD31-4B8C-83A1-F6EECF244321}">
                <p14:modId xmlns:p14="http://schemas.microsoft.com/office/powerpoint/2010/main" val="3819797553"/>
              </p:ext>
            </p:extLst>
          </p:nvPr>
        </p:nvGraphicFramePr>
        <p:xfrm>
          <a:off x="274459" y="2204282"/>
          <a:ext cx="11697582" cy="4569177"/>
        </p:xfrm>
        <a:graphic>
          <a:graphicData uri="http://schemas.openxmlformats.org/drawingml/2006/table">
            <a:tbl>
              <a:tblPr/>
              <a:tblGrid>
                <a:gridCol w="2551532">
                  <a:extLst>
                    <a:ext uri="{9D8B030D-6E8A-4147-A177-3AD203B41FA5}">
                      <a16:colId xmlns:a16="http://schemas.microsoft.com/office/drawing/2014/main" val="4265993712"/>
                    </a:ext>
                  </a:extLst>
                </a:gridCol>
                <a:gridCol w="1418028">
                  <a:extLst>
                    <a:ext uri="{9D8B030D-6E8A-4147-A177-3AD203B41FA5}">
                      <a16:colId xmlns:a16="http://schemas.microsoft.com/office/drawing/2014/main" val="1984847167"/>
                    </a:ext>
                  </a:extLst>
                </a:gridCol>
                <a:gridCol w="881104">
                  <a:extLst>
                    <a:ext uri="{9D8B030D-6E8A-4147-A177-3AD203B41FA5}">
                      <a16:colId xmlns:a16="http://schemas.microsoft.com/office/drawing/2014/main" val="1827866419"/>
                    </a:ext>
                  </a:extLst>
                </a:gridCol>
                <a:gridCol w="881104">
                  <a:extLst>
                    <a:ext uri="{9D8B030D-6E8A-4147-A177-3AD203B41FA5}">
                      <a16:colId xmlns:a16="http://schemas.microsoft.com/office/drawing/2014/main" val="4226236709"/>
                    </a:ext>
                  </a:extLst>
                </a:gridCol>
                <a:gridCol w="1101382">
                  <a:extLst>
                    <a:ext uri="{9D8B030D-6E8A-4147-A177-3AD203B41FA5}">
                      <a16:colId xmlns:a16="http://schemas.microsoft.com/office/drawing/2014/main" val="3807465452"/>
                    </a:ext>
                  </a:extLst>
                </a:gridCol>
                <a:gridCol w="4864432">
                  <a:extLst>
                    <a:ext uri="{9D8B030D-6E8A-4147-A177-3AD203B41FA5}">
                      <a16:colId xmlns:a16="http://schemas.microsoft.com/office/drawing/2014/main" val="898718696"/>
                    </a:ext>
                  </a:extLst>
                </a:gridCol>
              </a:tblGrid>
              <a:tr h="382764">
                <a:tc>
                  <a:txBody>
                    <a:bodyPr/>
                    <a:lstStyle/>
                    <a:p>
                      <a:pPr algn="l" fontAlgn="b"/>
                      <a:r>
                        <a:rPr lang="en-US" sz="2000" b="1" i="0" u="none" strike="noStrike">
                          <a:solidFill>
                            <a:srgbClr val="FFFFFF"/>
                          </a:solidFill>
                          <a:effectLst/>
                          <a:latin typeface="Calibri" panose="020F0502020204030204" pitchFamily="34" charset="0"/>
                        </a:rPr>
                        <a:t>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Instance</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Cores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Ram</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Disks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dirty="0">
                          <a:solidFill>
                            <a:srgbClr val="FFFFFF"/>
                          </a:solidFill>
                          <a:effectLst/>
                          <a:latin typeface="Calibri" panose="020F0502020204030204" pitchFamily="34" charset="0"/>
                        </a:rPr>
                        <a:t>Features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extLst>
                  <a:ext uri="{0D108BD9-81ED-4DB2-BD59-A6C34878D82A}">
                    <a16:rowId xmlns:a16="http://schemas.microsoft.com/office/drawing/2014/main" val="2302431068"/>
                  </a:ext>
                </a:extLst>
              </a:tr>
              <a:tr h="765528">
                <a:tc>
                  <a:txBody>
                    <a:bodyPr/>
                    <a:lstStyle/>
                    <a:p>
                      <a:pPr algn="l" fontAlgn="b"/>
                      <a:r>
                        <a:rPr lang="en-US" sz="2000" b="0" i="0" u="none" strike="noStrike">
                          <a:solidFill>
                            <a:srgbClr val="000000"/>
                          </a:solidFill>
                          <a:effectLst/>
                          <a:latin typeface="Calibri" panose="020F0502020204030204" pitchFamily="34" charset="0"/>
                        </a:rPr>
                        <a:t>Basic</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A0-A4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0.75 to 14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20-40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Economy, No Auto Scaling, no Load balancing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226805366"/>
                  </a:ext>
                </a:extLst>
              </a:tr>
              <a:tr h="765528">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A0-A3</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0.75 to 7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20-285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1842981952"/>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A4-A7</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14-56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135-605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2426301555"/>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A8-A9</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8,16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2000" b="0" i="0" u="none" strike="noStrike">
                          <a:solidFill>
                            <a:srgbClr val="000000"/>
                          </a:solidFill>
                          <a:effectLst/>
                          <a:latin typeface="Calibri" panose="020F0502020204030204" pitchFamily="34" charset="0"/>
                        </a:rPr>
                        <a:t>56,112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382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Infiniband, RDMA. Clustering, Video encoding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3243441724"/>
                  </a:ext>
                </a:extLst>
              </a:tr>
              <a:tr h="568592">
                <a:tc>
                  <a:txBody>
                    <a:bodyPr/>
                    <a:lstStyle/>
                    <a:p>
                      <a:pPr algn="l" fontAlgn="b"/>
                      <a:r>
                        <a:rPr lang="en-US" sz="2000" b="0" i="0" u="none" strike="noStrike">
                          <a:solidFill>
                            <a:srgbClr val="000000"/>
                          </a:solidFill>
                          <a:effectLst/>
                          <a:latin typeface="Calibri" panose="020F0502020204030204" pitchFamily="34" charset="0"/>
                        </a:rPr>
                        <a:t>Optimized Compute (D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D1-D4, D11-D14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3.5 - 112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50-800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60% faster CPUs, more memory, and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069109304"/>
                  </a:ext>
                </a:extLst>
              </a:tr>
              <a:tr h="848515">
                <a:tc>
                  <a:txBody>
                    <a:bodyPr/>
                    <a:lstStyle/>
                    <a:p>
                      <a:pPr algn="l" fontAlgn="b"/>
                      <a:r>
                        <a:rPr lang="en-US" sz="2000" b="0" i="0" u="none" strike="noStrike" dirty="0">
                          <a:solidFill>
                            <a:srgbClr val="000000"/>
                          </a:solidFill>
                          <a:effectLst/>
                          <a:latin typeface="Calibri" panose="020F0502020204030204" pitchFamily="34" charset="0"/>
                        </a:rPr>
                        <a:t>Performance Optimized Compute (G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G1-G5</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2-32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28-448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384Gb-6.1Tb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dirty="0">
                          <a:solidFill>
                            <a:srgbClr val="000000"/>
                          </a:solidFill>
                          <a:effectLst/>
                          <a:latin typeface="Calibri" panose="020F0502020204030204" pitchFamily="34" charset="0"/>
                        </a:rPr>
                        <a:t>Unparalleled computational performance with latest CPUs, more memory, and more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937791179"/>
                  </a:ext>
                </a:extLst>
              </a:tr>
            </a:tbl>
          </a:graphicData>
        </a:graphic>
      </p:graphicFrame>
      <p:sp>
        <p:nvSpPr>
          <p:cNvPr id="10" name="Content Placeholder 9"/>
          <p:cNvSpPr>
            <a:spLocks noGrp="1"/>
          </p:cNvSpPr>
          <p:nvPr>
            <p:ph sz="quarter" idx="10"/>
          </p:nvPr>
        </p:nvSpPr>
        <p:spPr>
          <a:xfrm>
            <a:off x="161270" y="1711741"/>
            <a:ext cx="11614318" cy="4083112"/>
          </a:xfrm>
        </p:spPr>
        <p:txBody>
          <a:bodyPr/>
          <a:lstStyle/>
          <a:p>
            <a:endParaRPr lang="en-US" dirty="0"/>
          </a:p>
        </p:txBody>
      </p:sp>
    </p:spTree>
    <p:extLst>
      <p:ext uri="{BB962C8B-B14F-4D97-AF65-F5344CB8AC3E}">
        <p14:creationId xmlns:p14="http://schemas.microsoft.com/office/powerpoint/2010/main" val="736752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Segoe UI" panose="020B0502040204020203" pitchFamily="34" charset="0"/>
              </a:rPr>
              <a:t>https://azure.microsoft.com/en-us/documentation/articles/virtual-machines-app-frameworks/</a:t>
            </a:r>
            <a:endParaRPr kumimoji="0" lang="en-US" sz="2133" b="0" i="0" u="none" strike="noStrike" kern="0" cap="none" spc="0" normalizeH="0" baseline="0" noProof="0" dirty="0">
              <a:ln>
                <a:noFill/>
              </a:ln>
              <a:solidFill>
                <a:prstClr val="black"/>
              </a:solidFill>
              <a:effectLst/>
              <a:uLnTx/>
              <a:uFillTx/>
              <a:latin typeface="Cambria"/>
            </a:endParaRPr>
          </a:p>
        </p:txBody>
      </p:sp>
    </p:spTree>
    <p:extLst>
      <p:ext uri="{BB962C8B-B14F-4D97-AF65-F5344CB8AC3E}">
        <p14:creationId xmlns:p14="http://schemas.microsoft.com/office/powerpoint/2010/main" val="3567018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solidFill>
                  <a:schemeClr val="accent6">
                    <a:lumMod val="60000"/>
                    <a:lumOff val="40000"/>
                  </a:schemeClr>
                </a:solidFill>
              </a:rPr>
              <a:t>NEW:</a:t>
            </a:r>
            <a:r>
              <a:rPr lang="en-US" dirty="0"/>
              <a:t> VM Scale Sets</a:t>
            </a:r>
          </a:p>
        </p:txBody>
      </p:sp>
    </p:spTree>
    <p:extLst>
      <p:ext uri="{BB962C8B-B14F-4D97-AF65-F5344CB8AC3E}">
        <p14:creationId xmlns:p14="http://schemas.microsoft.com/office/powerpoint/2010/main" val="35123174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Virtual Machine Scale Sets?</a:t>
            </a:r>
          </a:p>
        </p:txBody>
      </p:sp>
      <p:grpSp>
        <p:nvGrpSpPr>
          <p:cNvPr id="72" name="Group 71"/>
          <p:cNvGrpSpPr/>
          <p:nvPr/>
        </p:nvGrpSpPr>
        <p:grpSpPr>
          <a:xfrm>
            <a:off x="7141274" y="2776767"/>
            <a:ext cx="4346548" cy="2296253"/>
            <a:chOff x="6901758" y="3708346"/>
            <a:chExt cx="4433705" cy="2342298"/>
          </a:xfrm>
        </p:grpSpPr>
        <p:grpSp>
          <p:nvGrpSpPr>
            <p:cNvPr id="73" name="Group 72"/>
            <p:cNvGrpSpPr/>
            <p:nvPr/>
          </p:nvGrpSpPr>
          <p:grpSpPr>
            <a:xfrm>
              <a:off x="6901758" y="3708346"/>
              <a:ext cx="4433705" cy="2342298"/>
              <a:chOff x="6901758" y="3708346"/>
              <a:chExt cx="4433705" cy="2342298"/>
            </a:xfrm>
          </p:grpSpPr>
          <p:sp>
            <p:nvSpPr>
              <p:cNvPr id="76" name="Rectangle 75"/>
              <p:cNvSpPr/>
              <p:nvPr/>
            </p:nvSpPr>
            <p:spPr bwMode="auto">
              <a:xfrm>
                <a:off x="6901758" y="3708346"/>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77" name="Oval 76"/>
              <p:cNvSpPr/>
              <p:nvPr/>
            </p:nvSpPr>
            <p:spPr bwMode="auto">
              <a:xfrm>
                <a:off x="9674629" y="4958096"/>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78" name="Rectangle 77"/>
              <p:cNvSpPr/>
              <p:nvPr/>
            </p:nvSpPr>
            <p:spPr bwMode="auto">
              <a:xfrm>
                <a:off x="7053399" y="4565093"/>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79" name="Rectangle 78"/>
              <p:cNvSpPr/>
              <p:nvPr/>
            </p:nvSpPr>
            <p:spPr bwMode="auto">
              <a:xfrm>
                <a:off x="7681628" y="4305711"/>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80" name="Rectangle 79"/>
              <p:cNvSpPr/>
              <p:nvPr/>
            </p:nvSpPr>
            <p:spPr bwMode="auto">
              <a:xfrm>
                <a:off x="7681628" y="463190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81" name="Elbow Connector 80"/>
              <p:cNvCxnSpPr>
                <a:stCxn id="76" idx="2"/>
                <a:endCxn id="77" idx="2"/>
              </p:cNvCxnSpPr>
              <p:nvPr/>
            </p:nvCxnSpPr>
            <p:spPr>
              <a:xfrm rot="16200000" flipH="1">
                <a:off x="8538069" y="4367810"/>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cxnSp>
          <p:nvCxnSpPr>
            <p:cNvPr id="74" name="Straight Arrow Connector 73"/>
            <p:cNvCxnSpPr/>
            <p:nvPr/>
          </p:nvCxnSpPr>
          <p:spPr>
            <a:xfrm flipV="1">
              <a:off x="7508323" y="4415734"/>
              <a:ext cx="173304" cy="216169"/>
            </a:xfrm>
            <a:prstGeom prst="straightConnector1">
              <a:avLst/>
            </a:prstGeom>
            <a:noFill/>
            <a:ln w="9525" cap="flat" cmpd="sng" algn="ctr">
              <a:solidFill>
                <a:srgbClr val="505050"/>
              </a:solidFill>
              <a:prstDash val="solid"/>
              <a:headEnd type="none"/>
              <a:tailEnd type="triangle"/>
            </a:ln>
            <a:effectLst/>
          </p:spPr>
        </p:cxnSp>
        <p:cxnSp>
          <p:nvCxnSpPr>
            <p:cNvPr id="75" name="Straight Arrow Connector 74"/>
            <p:cNvCxnSpPr>
              <a:stCxn id="78" idx="3"/>
              <a:endCxn id="80" idx="1"/>
            </p:cNvCxnSpPr>
            <p:nvPr/>
          </p:nvCxnSpPr>
          <p:spPr>
            <a:xfrm>
              <a:off x="7508323" y="4708539"/>
              <a:ext cx="173304" cy="33405"/>
            </a:xfrm>
            <a:prstGeom prst="straightConnector1">
              <a:avLst/>
            </a:prstGeom>
            <a:noFill/>
            <a:ln w="9525" cap="flat" cmpd="sng" algn="ctr">
              <a:solidFill>
                <a:srgbClr val="505050"/>
              </a:solidFill>
              <a:prstDash val="solid"/>
              <a:headEnd type="none"/>
              <a:tailEnd type="triangle"/>
            </a:ln>
            <a:effectLst/>
          </p:spPr>
        </p:cxnSp>
      </p:grpSp>
      <p:grpSp>
        <p:nvGrpSpPr>
          <p:cNvPr id="82" name="Group 81"/>
          <p:cNvGrpSpPr/>
          <p:nvPr/>
        </p:nvGrpSpPr>
        <p:grpSpPr>
          <a:xfrm>
            <a:off x="9859636" y="2630363"/>
            <a:ext cx="1628185" cy="1720262"/>
            <a:chOff x="9674629" y="3653326"/>
            <a:chExt cx="1660834" cy="1754757"/>
          </a:xfrm>
        </p:grpSpPr>
        <p:sp>
          <p:nvSpPr>
            <p:cNvPr id="83" name="Oval 82"/>
            <p:cNvSpPr/>
            <p:nvPr/>
          </p:nvSpPr>
          <p:spPr bwMode="auto">
            <a:xfrm>
              <a:off x="9674629" y="3653326"/>
              <a:ext cx="1660834" cy="1092548"/>
            </a:xfrm>
            <a:prstGeom prst="ellipse">
              <a:avLst/>
            </a:prstGeom>
            <a:solidFill>
              <a:srgbClr val="FCD116"/>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Base</a:t>
              </a:r>
              <a:br>
                <a:rPr kumimoji="0" lang="en-US" sz="1372" b="0" i="0" u="none" strike="noStrike" kern="0" cap="none" spc="0" normalizeH="0" baseline="0" noProof="0" dirty="0">
                  <a:ln>
                    <a:noFill/>
                  </a:ln>
                  <a:solidFill>
                    <a:srgbClr val="505050"/>
                  </a:solidFill>
                  <a:effectLst/>
                  <a:uLnTx/>
                  <a:uFillTx/>
                  <a:latin typeface="Segoe UI"/>
                  <a:ea typeface="+mn-ea"/>
                  <a:cs typeface="+mn-cs"/>
                </a:rPr>
              </a:br>
              <a:r>
                <a:rPr kumimoji="0" lang="en-US" sz="1372" b="0" i="0" u="none" strike="noStrike" kern="0" cap="none" spc="0" normalizeH="0" baseline="0" noProof="0" dirty="0">
                  <a:ln>
                    <a:noFill/>
                  </a:ln>
                  <a:solidFill>
                    <a:srgbClr val="505050"/>
                  </a:solidFill>
                  <a:effectLst/>
                  <a:uLnTx/>
                  <a:uFillTx/>
                  <a:latin typeface="Segoe UI"/>
                  <a:ea typeface="+mn-ea"/>
                  <a:cs typeface="+mn-cs"/>
                </a:rPr>
                <a:t>OS Image</a:t>
              </a:r>
            </a:p>
          </p:txBody>
        </p:sp>
        <p:cxnSp>
          <p:nvCxnSpPr>
            <p:cNvPr id="84" name="Straight Arrow Connector 83"/>
            <p:cNvCxnSpPr>
              <a:stCxn id="83" idx="4"/>
            </p:cNvCxnSpPr>
            <p:nvPr/>
          </p:nvCxnSpPr>
          <p:spPr>
            <a:xfrm>
              <a:off x="10505046" y="4745874"/>
              <a:ext cx="115536" cy="662209"/>
            </a:xfrm>
            <a:prstGeom prst="straightConnector1">
              <a:avLst/>
            </a:prstGeom>
            <a:noFill/>
            <a:ln w="9525" cap="flat" cmpd="sng" algn="ctr">
              <a:solidFill>
                <a:srgbClr val="FFFFFF"/>
              </a:solidFill>
              <a:prstDash val="solid"/>
              <a:headEnd type="none"/>
              <a:tailEnd type="triangle"/>
            </a:ln>
            <a:effectLst/>
          </p:spPr>
        </p:cxnSp>
      </p:grpSp>
      <p:grpSp>
        <p:nvGrpSpPr>
          <p:cNvPr id="85" name="Group 84"/>
          <p:cNvGrpSpPr/>
          <p:nvPr/>
        </p:nvGrpSpPr>
        <p:grpSpPr>
          <a:xfrm>
            <a:off x="7254539" y="2900056"/>
            <a:ext cx="4346548" cy="2296253"/>
            <a:chOff x="7017294" y="3834107"/>
            <a:chExt cx="4433705" cy="2342298"/>
          </a:xfrm>
        </p:grpSpPr>
        <p:sp>
          <p:nvSpPr>
            <p:cNvPr id="86" name="Rectangle 85"/>
            <p:cNvSpPr/>
            <p:nvPr/>
          </p:nvSpPr>
          <p:spPr bwMode="auto">
            <a:xfrm>
              <a:off x="7017294" y="3834107"/>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87" name="Oval 86"/>
            <p:cNvSpPr/>
            <p:nvPr/>
          </p:nvSpPr>
          <p:spPr bwMode="auto">
            <a:xfrm>
              <a:off x="9790165" y="5083857"/>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88" name="Rectangle 87"/>
            <p:cNvSpPr/>
            <p:nvPr/>
          </p:nvSpPr>
          <p:spPr bwMode="auto">
            <a:xfrm>
              <a:off x="7168936" y="4690854"/>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89" name="Rectangle 88"/>
            <p:cNvSpPr/>
            <p:nvPr/>
          </p:nvSpPr>
          <p:spPr bwMode="auto">
            <a:xfrm>
              <a:off x="7797164" y="4431472"/>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0" name="Rectangle 89"/>
            <p:cNvSpPr/>
            <p:nvPr/>
          </p:nvSpPr>
          <p:spPr bwMode="auto">
            <a:xfrm>
              <a:off x="7797164" y="475766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91" name="Straight Arrow Connector 90"/>
            <p:cNvCxnSpPr/>
            <p:nvPr/>
          </p:nvCxnSpPr>
          <p:spPr>
            <a:xfrm flipV="1">
              <a:off x="7623860" y="4541495"/>
              <a:ext cx="173304" cy="216169"/>
            </a:xfrm>
            <a:prstGeom prst="straightConnector1">
              <a:avLst/>
            </a:prstGeom>
            <a:noFill/>
            <a:ln w="9525" cap="flat" cmpd="sng" algn="ctr">
              <a:solidFill>
                <a:srgbClr val="505050"/>
              </a:solidFill>
              <a:prstDash val="solid"/>
              <a:headEnd type="none"/>
              <a:tailEnd type="triangle"/>
            </a:ln>
            <a:effectLst/>
          </p:spPr>
        </p:cxnSp>
        <p:cxnSp>
          <p:nvCxnSpPr>
            <p:cNvPr id="92" name="Straight Arrow Connector 91"/>
            <p:cNvCxnSpPr>
              <a:stCxn id="88" idx="3"/>
              <a:endCxn id="90" idx="1"/>
            </p:cNvCxnSpPr>
            <p:nvPr/>
          </p:nvCxnSpPr>
          <p:spPr>
            <a:xfrm>
              <a:off x="7623860" y="4834300"/>
              <a:ext cx="173304" cy="33405"/>
            </a:xfrm>
            <a:prstGeom prst="straightConnector1">
              <a:avLst/>
            </a:prstGeom>
            <a:noFill/>
            <a:ln w="9525" cap="flat" cmpd="sng" algn="ctr">
              <a:solidFill>
                <a:srgbClr val="505050"/>
              </a:solidFill>
              <a:prstDash val="solid"/>
              <a:headEnd type="none"/>
              <a:tailEnd type="triangle"/>
            </a:ln>
            <a:effectLst/>
          </p:spPr>
        </p:cxnSp>
        <p:cxnSp>
          <p:nvCxnSpPr>
            <p:cNvPr id="93" name="Elbow Connector 92"/>
            <p:cNvCxnSpPr>
              <a:stCxn id="86" idx="2"/>
              <a:endCxn id="87" idx="2"/>
            </p:cNvCxnSpPr>
            <p:nvPr/>
          </p:nvCxnSpPr>
          <p:spPr>
            <a:xfrm rot="16200000" flipH="1">
              <a:off x="8653605" y="4493571"/>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94" name="Group 93"/>
          <p:cNvGrpSpPr/>
          <p:nvPr/>
        </p:nvGrpSpPr>
        <p:grpSpPr>
          <a:xfrm>
            <a:off x="7367805" y="3023344"/>
            <a:ext cx="4346547" cy="2296253"/>
            <a:chOff x="7132831" y="3959868"/>
            <a:chExt cx="4433704" cy="2342298"/>
          </a:xfrm>
        </p:grpSpPr>
        <p:sp>
          <p:nvSpPr>
            <p:cNvPr id="95" name="Rectangle 94"/>
            <p:cNvSpPr/>
            <p:nvPr/>
          </p:nvSpPr>
          <p:spPr bwMode="auto">
            <a:xfrm>
              <a:off x="7132831" y="3959868"/>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Oval 95"/>
            <p:cNvSpPr/>
            <p:nvPr/>
          </p:nvSpPr>
          <p:spPr bwMode="auto">
            <a:xfrm>
              <a:off x="9905701" y="5209618"/>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97" name="Rectangle 96"/>
            <p:cNvSpPr/>
            <p:nvPr/>
          </p:nvSpPr>
          <p:spPr bwMode="auto">
            <a:xfrm>
              <a:off x="7284472" y="4816615"/>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98" name="Rectangle 97"/>
            <p:cNvSpPr/>
            <p:nvPr/>
          </p:nvSpPr>
          <p:spPr bwMode="auto">
            <a:xfrm>
              <a:off x="7912700" y="455723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9" name="Rectangle 98"/>
            <p:cNvSpPr/>
            <p:nvPr/>
          </p:nvSpPr>
          <p:spPr bwMode="auto">
            <a:xfrm>
              <a:off x="7912700" y="4883425"/>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0" name="Straight Arrow Connector 99"/>
            <p:cNvCxnSpPr/>
            <p:nvPr/>
          </p:nvCxnSpPr>
          <p:spPr>
            <a:xfrm flipV="1">
              <a:off x="7739396" y="4667256"/>
              <a:ext cx="173304" cy="216169"/>
            </a:xfrm>
            <a:prstGeom prst="straightConnector1">
              <a:avLst/>
            </a:prstGeom>
            <a:noFill/>
            <a:ln w="9525" cap="flat" cmpd="sng" algn="ctr">
              <a:solidFill>
                <a:srgbClr val="505050"/>
              </a:solidFill>
              <a:prstDash val="solid"/>
              <a:headEnd type="none"/>
              <a:tailEnd type="triangle"/>
            </a:ln>
            <a:effectLst/>
          </p:spPr>
        </p:cxnSp>
        <p:cxnSp>
          <p:nvCxnSpPr>
            <p:cNvPr id="101" name="Straight Arrow Connector 100"/>
            <p:cNvCxnSpPr>
              <a:stCxn id="97" idx="3"/>
              <a:endCxn id="99" idx="1"/>
            </p:cNvCxnSpPr>
            <p:nvPr/>
          </p:nvCxnSpPr>
          <p:spPr>
            <a:xfrm>
              <a:off x="7739396" y="4960061"/>
              <a:ext cx="173304" cy="33405"/>
            </a:xfrm>
            <a:prstGeom prst="straightConnector1">
              <a:avLst/>
            </a:prstGeom>
            <a:noFill/>
            <a:ln w="9525" cap="flat" cmpd="sng" algn="ctr">
              <a:solidFill>
                <a:srgbClr val="505050"/>
              </a:solidFill>
              <a:prstDash val="solid"/>
              <a:headEnd type="none"/>
              <a:tailEnd type="triangle"/>
            </a:ln>
            <a:effectLst/>
          </p:spPr>
        </p:cxnSp>
        <p:cxnSp>
          <p:nvCxnSpPr>
            <p:cNvPr id="102" name="Elbow Connector 101"/>
            <p:cNvCxnSpPr>
              <a:stCxn id="95" idx="2"/>
              <a:endCxn id="96" idx="2"/>
            </p:cNvCxnSpPr>
            <p:nvPr/>
          </p:nvCxnSpPr>
          <p:spPr>
            <a:xfrm rot="16200000" flipH="1">
              <a:off x="8769142" y="4619332"/>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03" name="Group 102"/>
          <p:cNvGrpSpPr/>
          <p:nvPr/>
        </p:nvGrpSpPr>
        <p:grpSpPr>
          <a:xfrm>
            <a:off x="7481070" y="3146633"/>
            <a:ext cx="4346548" cy="2296253"/>
            <a:chOff x="7248367" y="4085629"/>
            <a:chExt cx="4433705" cy="2342298"/>
          </a:xfrm>
        </p:grpSpPr>
        <p:sp>
          <p:nvSpPr>
            <p:cNvPr id="104" name="Rectangle 103"/>
            <p:cNvSpPr/>
            <p:nvPr/>
          </p:nvSpPr>
          <p:spPr bwMode="auto">
            <a:xfrm>
              <a:off x="7248367" y="4085629"/>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05" name="Oval 104"/>
            <p:cNvSpPr/>
            <p:nvPr/>
          </p:nvSpPr>
          <p:spPr bwMode="auto">
            <a:xfrm>
              <a:off x="10021238" y="5335379"/>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106" name="Rectangle 105"/>
            <p:cNvSpPr/>
            <p:nvPr/>
          </p:nvSpPr>
          <p:spPr bwMode="auto">
            <a:xfrm>
              <a:off x="7400008" y="4942376"/>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07" name="Rectangle 106"/>
            <p:cNvSpPr/>
            <p:nvPr/>
          </p:nvSpPr>
          <p:spPr bwMode="auto">
            <a:xfrm>
              <a:off x="8028237" y="468299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08" name="Rectangle 107"/>
            <p:cNvSpPr/>
            <p:nvPr/>
          </p:nvSpPr>
          <p:spPr bwMode="auto">
            <a:xfrm>
              <a:off x="8028237" y="5009186"/>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9" name="Straight Arrow Connector 108"/>
            <p:cNvCxnSpPr/>
            <p:nvPr/>
          </p:nvCxnSpPr>
          <p:spPr>
            <a:xfrm flipV="1">
              <a:off x="7854932" y="4793017"/>
              <a:ext cx="173304" cy="216169"/>
            </a:xfrm>
            <a:prstGeom prst="straightConnector1">
              <a:avLst/>
            </a:prstGeom>
            <a:noFill/>
            <a:ln w="9525" cap="flat" cmpd="sng" algn="ctr">
              <a:solidFill>
                <a:srgbClr val="505050"/>
              </a:solidFill>
              <a:prstDash val="solid"/>
              <a:headEnd type="none"/>
              <a:tailEnd type="triangle"/>
            </a:ln>
            <a:effectLst/>
          </p:spPr>
        </p:cxnSp>
        <p:cxnSp>
          <p:nvCxnSpPr>
            <p:cNvPr id="110" name="Straight Arrow Connector 109"/>
            <p:cNvCxnSpPr>
              <a:stCxn id="106" idx="3"/>
              <a:endCxn id="108" idx="1"/>
            </p:cNvCxnSpPr>
            <p:nvPr/>
          </p:nvCxnSpPr>
          <p:spPr>
            <a:xfrm>
              <a:off x="7854932" y="5085822"/>
              <a:ext cx="173304" cy="33405"/>
            </a:xfrm>
            <a:prstGeom prst="straightConnector1">
              <a:avLst/>
            </a:prstGeom>
            <a:noFill/>
            <a:ln w="9525" cap="flat" cmpd="sng" algn="ctr">
              <a:solidFill>
                <a:srgbClr val="505050"/>
              </a:solidFill>
              <a:prstDash val="solid"/>
              <a:headEnd type="none"/>
              <a:tailEnd type="triangle"/>
            </a:ln>
            <a:effectLst/>
          </p:spPr>
        </p:cxnSp>
        <p:cxnSp>
          <p:nvCxnSpPr>
            <p:cNvPr id="111" name="Elbow Connector 110"/>
            <p:cNvCxnSpPr>
              <a:stCxn id="104" idx="2"/>
              <a:endCxn id="105" idx="2"/>
            </p:cNvCxnSpPr>
            <p:nvPr/>
          </p:nvCxnSpPr>
          <p:spPr>
            <a:xfrm rot="16200000" flipH="1">
              <a:off x="8884678" y="4745093"/>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12" name="Group 111"/>
          <p:cNvGrpSpPr/>
          <p:nvPr/>
        </p:nvGrpSpPr>
        <p:grpSpPr>
          <a:xfrm>
            <a:off x="7594335" y="3269922"/>
            <a:ext cx="4346548" cy="2296253"/>
            <a:chOff x="7363903" y="4211390"/>
            <a:chExt cx="4433705" cy="2342298"/>
          </a:xfrm>
        </p:grpSpPr>
        <p:sp>
          <p:nvSpPr>
            <p:cNvPr id="113" name="Rectangle 112"/>
            <p:cNvSpPr/>
            <p:nvPr/>
          </p:nvSpPr>
          <p:spPr bwMode="auto">
            <a:xfrm>
              <a:off x="7363903" y="4211390"/>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Virtual Machine</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14" name="Oval 113"/>
            <p:cNvSpPr/>
            <p:nvPr/>
          </p:nvSpPr>
          <p:spPr bwMode="auto">
            <a:xfrm>
              <a:off x="10136774" y="5461140"/>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 Disk</a:t>
              </a:r>
            </a:p>
          </p:txBody>
        </p:sp>
        <p:sp>
          <p:nvSpPr>
            <p:cNvPr id="115" name="Rectangle 114"/>
            <p:cNvSpPr/>
            <p:nvPr/>
          </p:nvSpPr>
          <p:spPr bwMode="auto">
            <a:xfrm>
              <a:off x="7515545" y="5068137"/>
              <a:ext cx="454924" cy="286892"/>
            </a:xfrm>
            <a:prstGeom prst="rect">
              <a:avLst/>
            </a:prstGeom>
            <a:solidFill>
              <a:srgbClr val="0072C6">
                <a:lumMod val="60000"/>
                <a:lumOff val="40000"/>
              </a:srgb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16" name="Rectangle 115"/>
            <p:cNvSpPr/>
            <p:nvPr/>
          </p:nvSpPr>
          <p:spPr bwMode="auto">
            <a:xfrm>
              <a:off x="8143773" y="4808755"/>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17" name="Rectangle 116"/>
            <p:cNvSpPr/>
            <p:nvPr/>
          </p:nvSpPr>
          <p:spPr bwMode="auto">
            <a:xfrm>
              <a:off x="8143773" y="5134947"/>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18" name="Straight Arrow Connector 117"/>
            <p:cNvCxnSpPr/>
            <p:nvPr/>
          </p:nvCxnSpPr>
          <p:spPr>
            <a:xfrm flipV="1">
              <a:off x="7970469" y="4918778"/>
              <a:ext cx="173304" cy="216169"/>
            </a:xfrm>
            <a:prstGeom prst="straightConnector1">
              <a:avLst/>
            </a:prstGeom>
            <a:noFill/>
            <a:ln w="9525" cap="flat" cmpd="sng" algn="ctr">
              <a:solidFill>
                <a:srgbClr val="505050"/>
              </a:solidFill>
              <a:prstDash val="solid"/>
              <a:headEnd type="none"/>
              <a:tailEnd type="triangle"/>
            </a:ln>
            <a:effectLst/>
          </p:spPr>
        </p:cxnSp>
        <p:cxnSp>
          <p:nvCxnSpPr>
            <p:cNvPr id="119" name="Straight Arrow Connector 118"/>
            <p:cNvCxnSpPr>
              <a:stCxn id="115" idx="3"/>
              <a:endCxn id="117" idx="1"/>
            </p:cNvCxnSpPr>
            <p:nvPr/>
          </p:nvCxnSpPr>
          <p:spPr>
            <a:xfrm>
              <a:off x="7970469" y="5211583"/>
              <a:ext cx="173304" cy="33405"/>
            </a:xfrm>
            <a:prstGeom prst="straightConnector1">
              <a:avLst/>
            </a:prstGeom>
            <a:noFill/>
            <a:ln w="9525" cap="flat" cmpd="sng" algn="ctr">
              <a:solidFill>
                <a:srgbClr val="505050"/>
              </a:solidFill>
              <a:prstDash val="solid"/>
              <a:headEnd type="none"/>
              <a:tailEnd type="triangle"/>
            </a:ln>
            <a:effectLst/>
          </p:spPr>
        </p:cxnSp>
        <p:cxnSp>
          <p:nvCxnSpPr>
            <p:cNvPr id="120" name="Elbow Connector 119"/>
            <p:cNvCxnSpPr>
              <a:stCxn id="113" idx="2"/>
              <a:endCxn id="114" idx="2"/>
            </p:cNvCxnSpPr>
            <p:nvPr/>
          </p:nvCxnSpPr>
          <p:spPr>
            <a:xfrm rot="16200000" flipH="1">
              <a:off x="9000214" y="4870854"/>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sp>
        <p:nvSpPr>
          <p:cNvPr id="7" name="Text Placeholder 6"/>
          <p:cNvSpPr>
            <a:spLocks noGrp="1"/>
          </p:cNvSpPr>
          <p:nvPr>
            <p:ph type="body" sz="quarter" idx="10"/>
          </p:nvPr>
        </p:nvSpPr>
        <p:spPr>
          <a:xfrm>
            <a:off x="269240" y="1682353"/>
            <a:ext cx="8223453" cy="5093140"/>
          </a:xfrm>
        </p:spPr>
        <p:txBody>
          <a:bodyPr/>
          <a:lstStyle/>
          <a:p>
            <a:r>
              <a:rPr lang="en-US" sz="3137" dirty="0"/>
              <a:t>A way to deploy and manage VMs as a set</a:t>
            </a:r>
          </a:p>
          <a:p>
            <a:r>
              <a:rPr lang="en-US" sz="3137" dirty="0"/>
              <a:t>Integrated with Azure Autoscale</a:t>
            </a:r>
          </a:p>
          <a:p>
            <a:r>
              <a:rPr lang="en-US" sz="3137" dirty="0"/>
              <a:t>Integrated with Azure Load Balancer</a:t>
            </a:r>
          </a:p>
          <a:p>
            <a:r>
              <a:rPr lang="en-US" sz="3137" dirty="0"/>
              <a:t>An Azure Compute resource </a:t>
            </a:r>
            <a:r>
              <a:rPr lang="en-US" sz="2353" dirty="0">
                <a:solidFill>
                  <a:srgbClr val="FFFF00"/>
                </a:solidFill>
              </a:rPr>
              <a:t>Microsoft.Compute/</a:t>
            </a:r>
            <a:r>
              <a:rPr lang="en-US" sz="2353" dirty="0" err="1">
                <a:solidFill>
                  <a:srgbClr val="FFFF00"/>
                </a:solidFill>
              </a:rPr>
              <a:t>virtualMachineScaleSets</a:t>
            </a:r>
            <a:endParaRPr lang="en-US" sz="2353" dirty="0">
              <a:solidFill>
                <a:srgbClr val="FFFF00"/>
              </a:solidFill>
            </a:endParaRPr>
          </a:p>
          <a:p>
            <a:r>
              <a:rPr lang="en-US" sz="3137" dirty="0"/>
              <a:t>A scalable compute platform</a:t>
            </a:r>
          </a:p>
          <a:p>
            <a:r>
              <a:rPr lang="en-US" sz="3137" dirty="0"/>
              <a:t>A </a:t>
            </a:r>
            <a:r>
              <a:rPr lang="en-US" sz="3137" dirty="0">
                <a:solidFill>
                  <a:srgbClr val="FFFF00"/>
                </a:solidFill>
              </a:rPr>
              <a:t>platform independent </a:t>
            </a:r>
            <a:r>
              <a:rPr lang="en-US" sz="3137" dirty="0"/>
              <a:t>infrastructure for PaaS</a:t>
            </a:r>
          </a:p>
          <a:p>
            <a:endParaRPr lang="en-US" sz="3137" dirty="0"/>
          </a:p>
          <a:p>
            <a:endParaRPr lang="en-US" sz="3137" dirty="0"/>
          </a:p>
        </p:txBody>
      </p:sp>
    </p:spTree>
    <p:extLst>
      <p:ext uri="{BB962C8B-B14F-4D97-AF65-F5344CB8AC3E}">
        <p14:creationId xmlns:p14="http://schemas.microsoft.com/office/powerpoint/2010/main" val="4142283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par>
                          <p:cTn id="17" fill="hold">
                            <p:stCondLst>
                              <p:cond delay="1500"/>
                            </p:stCondLst>
                            <p:childTnLst>
                              <p:par>
                                <p:cTn id="18" presetID="10" presetClass="entr" presetSubtype="0" fill="hold" nodeType="afterEffect">
                                  <p:stCondLst>
                                    <p:cond delay="5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childTnLst>
                          </p:cTn>
                        </p:par>
                        <p:par>
                          <p:cTn id="21" fill="hold">
                            <p:stCondLst>
                              <p:cond delay="2500"/>
                            </p:stCondLst>
                            <p:childTnLst>
                              <p:par>
                                <p:cTn id="22" presetID="10" presetClass="entr" presetSubtype="0" fill="hold" nodeType="afterEffect">
                                  <p:stCondLst>
                                    <p:cond delay="50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childTnLst>
                          </p:cTn>
                        </p:par>
                        <p:par>
                          <p:cTn id="25" fill="hold">
                            <p:stCondLst>
                              <p:cond delay="3500"/>
                            </p:stCondLst>
                            <p:childTnLst>
                              <p:par>
                                <p:cTn id="26" presetID="10" presetClass="entr" presetSubtype="0" fill="hold" nodeType="afterEffect">
                                  <p:stCondLst>
                                    <p:cond delay="50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a:t>VMs + Containers</a:t>
            </a:r>
          </a:p>
        </p:txBody>
      </p:sp>
    </p:spTree>
    <p:extLst>
      <p:ext uri="{BB962C8B-B14F-4D97-AF65-F5344CB8AC3E}">
        <p14:creationId xmlns:p14="http://schemas.microsoft.com/office/powerpoint/2010/main" val="1318742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Content Placeholder 3"/>
          <p:cNvSpPr>
            <a:spLocks noGrp="1"/>
          </p:cNvSpPr>
          <p:nvPr>
            <p:ph sz="quarter" idx="10"/>
          </p:nvPr>
        </p:nvSpPr>
        <p:spPr>
          <a:xfrm>
            <a:off x="268290" y="1398397"/>
            <a:ext cx="5884860" cy="4983353"/>
          </a:xfrm>
        </p:spPr>
        <p:txBody>
          <a:bodyPr>
            <a:normAutofit fontScale="77500" lnSpcReduction="20000"/>
          </a:bodyPr>
          <a:lstStyle/>
          <a:p>
            <a:r>
              <a:rPr lang="en-US" dirty="0"/>
              <a:t>What are they?</a:t>
            </a:r>
          </a:p>
          <a:p>
            <a:pPr lvl="1"/>
            <a:r>
              <a:rPr lang="en-US" dirty="0"/>
              <a:t>Unit of deployment</a:t>
            </a:r>
          </a:p>
          <a:p>
            <a:pPr lvl="1"/>
            <a:r>
              <a:rPr lang="en-US" dirty="0"/>
              <a:t>Isolated environment</a:t>
            </a:r>
          </a:p>
          <a:p>
            <a:pPr lvl="1"/>
            <a:r>
              <a:rPr lang="en-US" dirty="0"/>
              <a:t>Isolated collection of resources</a:t>
            </a:r>
          </a:p>
          <a:p>
            <a:pPr lvl="1"/>
            <a:endParaRPr lang="en-US" dirty="0"/>
          </a:p>
          <a:p>
            <a:r>
              <a:rPr lang="en-US" dirty="0"/>
              <a:t>What are the benefits?</a:t>
            </a:r>
          </a:p>
          <a:p>
            <a:pPr lvl="1"/>
            <a:r>
              <a:rPr lang="en-US" dirty="0"/>
              <a:t>Instant startup</a:t>
            </a:r>
          </a:p>
          <a:p>
            <a:pPr lvl="1"/>
            <a:r>
              <a:rPr lang="en-US" dirty="0"/>
              <a:t>Repeatable and reliable execution</a:t>
            </a:r>
          </a:p>
          <a:p>
            <a:endParaRPr lang="en-US" dirty="0"/>
          </a:p>
          <a:p>
            <a:r>
              <a:rPr lang="en-US" dirty="0"/>
              <a:t>Scenarios</a:t>
            </a:r>
          </a:p>
          <a:p>
            <a:pPr lvl="1"/>
            <a:r>
              <a:rPr lang="en-US" dirty="0"/>
              <a:t>Dev/Test</a:t>
            </a:r>
          </a:p>
          <a:p>
            <a:pPr lvl="1"/>
            <a:r>
              <a:rPr lang="en-US" dirty="0"/>
              <a:t>Great for micro-services</a:t>
            </a:r>
          </a:p>
        </p:txBody>
      </p:sp>
      <p:grpSp>
        <p:nvGrpSpPr>
          <p:cNvPr id="32" name="Group 31"/>
          <p:cNvGrpSpPr/>
          <p:nvPr/>
        </p:nvGrpSpPr>
        <p:grpSpPr>
          <a:xfrm>
            <a:off x="6306896" y="4196601"/>
            <a:ext cx="5998638" cy="2054049"/>
            <a:chOff x="6306896" y="4196601"/>
            <a:chExt cx="5998638" cy="2054049"/>
          </a:xfrm>
        </p:grpSpPr>
        <p:sp>
          <p:nvSpPr>
            <p:cNvPr id="5" name="Rectangle 4"/>
            <p:cNvSpPr/>
            <p:nvPr/>
          </p:nvSpPr>
          <p:spPr bwMode="auto">
            <a:xfrm>
              <a:off x="6306896" y="5884890"/>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6" name="Rectangle 5"/>
            <p:cNvSpPr/>
            <p:nvPr/>
          </p:nvSpPr>
          <p:spPr bwMode="auto">
            <a:xfrm>
              <a:off x="6306897" y="5446114"/>
              <a:ext cx="4245316"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sp>
          <p:nvSpPr>
            <p:cNvPr id="7" name="Rectangle 6"/>
            <p:cNvSpPr/>
            <p:nvPr/>
          </p:nvSpPr>
          <p:spPr bwMode="auto">
            <a:xfrm>
              <a:off x="6306896" y="4799558"/>
              <a:ext cx="1015217" cy="575095"/>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Container Manager</a:t>
              </a:r>
            </a:p>
          </p:txBody>
        </p:sp>
        <p:sp>
          <p:nvSpPr>
            <p:cNvPr id="8" name="Rectangle 7"/>
            <p:cNvSpPr/>
            <p:nvPr/>
          </p:nvSpPr>
          <p:spPr bwMode="auto">
            <a:xfrm>
              <a:off x="7375295" y="4806743"/>
              <a:ext cx="126649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9" name="Rectangle 8"/>
            <p:cNvSpPr/>
            <p:nvPr/>
          </p:nvSpPr>
          <p:spPr bwMode="auto">
            <a:xfrm>
              <a:off x="7381130" y="4198733"/>
              <a:ext cx="630936"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0" name="Rectangle 9"/>
            <p:cNvSpPr/>
            <p:nvPr/>
          </p:nvSpPr>
          <p:spPr bwMode="auto">
            <a:xfrm>
              <a:off x="8068161" y="4198733"/>
              <a:ext cx="580457"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1" name="Rectangle 10"/>
            <p:cNvSpPr/>
            <p:nvPr/>
          </p:nvSpPr>
          <p:spPr bwMode="auto">
            <a:xfrm>
              <a:off x="8696889" y="4806743"/>
              <a:ext cx="1853405"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12" name="Rectangle 11"/>
            <p:cNvSpPr/>
            <p:nvPr/>
          </p:nvSpPr>
          <p:spPr bwMode="auto">
            <a:xfrm>
              <a:off x="8696889" y="4198733"/>
              <a:ext cx="580458"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3" name="Rectangle 12"/>
            <p:cNvSpPr/>
            <p:nvPr/>
          </p:nvSpPr>
          <p:spPr bwMode="auto">
            <a:xfrm>
              <a:off x="9332448" y="4196601"/>
              <a:ext cx="58045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4" name="Rectangle 13"/>
            <p:cNvSpPr/>
            <p:nvPr/>
          </p:nvSpPr>
          <p:spPr bwMode="auto">
            <a:xfrm>
              <a:off x="9961177" y="4196601"/>
              <a:ext cx="58728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5" name="Right Brace 14"/>
            <p:cNvSpPr/>
            <p:nvPr/>
          </p:nvSpPr>
          <p:spPr>
            <a:xfrm>
              <a:off x="10603565" y="4196601"/>
              <a:ext cx="264460" cy="602957"/>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10831733" y="4211847"/>
              <a:ext cx="1473801"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Container</a:t>
              </a:r>
            </a:p>
          </p:txBody>
        </p:sp>
      </p:grpSp>
      <p:grpSp>
        <p:nvGrpSpPr>
          <p:cNvPr id="31" name="Group 30"/>
          <p:cNvGrpSpPr/>
          <p:nvPr/>
        </p:nvGrpSpPr>
        <p:grpSpPr>
          <a:xfrm>
            <a:off x="6273362" y="918104"/>
            <a:ext cx="5396872" cy="2486680"/>
            <a:chOff x="6273362" y="918104"/>
            <a:chExt cx="5396872" cy="2486680"/>
          </a:xfrm>
        </p:grpSpPr>
        <p:sp>
          <p:nvSpPr>
            <p:cNvPr id="17" name="Rectangle 16"/>
            <p:cNvSpPr/>
            <p:nvPr/>
          </p:nvSpPr>
          <p:spPr bwMode="auto">
            <a:xfrm>
              <a:off x="6289247" y="3039024"/>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18" name="Rectangle 17"/>
            <p:cNvSpPr/>
            <p:nvPr/>
          </p:nvSpPr>
          <p:spPr bwMode="auto">
            <a:xfrm>
              <a:off x="6273362" y="2581893"/>
              <a:ext cx="4245317" cy="36576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Hypervisor</a:t>
              </a:r>
            </a:p>
          </p:txBody>
        </p:sp>
        <p:sp>
          <p:nvSpPr>
            <p:cNvPr id="19" name="Rectangle 18"/>
            <p:cNvSpPr/>
            <p:nvPr/>
          </p:nvSpPr>
          <p:spPr bwMode="auto">
            <a:xfrm>
              <a:off x="7353127"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0" name="Rectangle 19"/>
            <p:cNvSpPr/>
            <p:nvPr/>
          </p:nvSpPr>
          <p:spPr bwMode="auto">
            <a:xfrm>
              <a:off x="8414826"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1" name="Rectangle 20"/>
            <p:cNvSpPr/>
            <p:nvPr/>
          </p:nvSpPr>
          <p:spPr bwMode="auto">
            <a:xfrm>
              <a:off x="7352573" y="1535535"/>
              <a:ext cx="1031033"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2" name="Rectangle 21"/>
            <p:cNvSpPr/>
            <p:nvPr/>
          </p:nvSpPr>
          <p:spPr bwMode="auto">
            <a:xfrm>
              <a:off x="8416471" y="1535535"/>
              <a:ext cx="102883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3" name="Rectangle 22"/>
            <p:cNvSpPr/>
            <p:nvPr/>
          </p:nvSpPr>
          <p:spPr bwMode="auto">
            <a:xfrm>
              <a:off x="8416471" y="918104"/>
              <a:ext cx="1028834"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4" name="Rectangle 23"/>
            <p:cNvSpPr/>
            <p:nvPr/>
          </p:nvSpPr>
          <p:spPr bwMode="auto">
            <a:xfrm>
              <a:off x="7352573" y="918104"/>
              <a:ext cx="1031033"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5" name="Rectangle 24"/>
            <p:cNvSpPr/>
            <p:nvPr/>
          </p:nvSpPr>
          <p:spPr bwMode="auto">
            <a:xfrm>
              <a:off x="9476525" y="2137288"/>
              <a:ext cx="1062068"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6" name="Rectangle 25"/>
            <p:cNvSpPr/>
            <p:nvPr/>
          </p:nvSpPr>
          <p:spPr bwMode="auto">
            <a:xfrm>
              <a:off x="9483658" y="1535535"/>
              <a:ext cx="1062068"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7" name="Rectangle 26"/>
            <p:cNvSpPr/>
            <p:nvPr/>
          </p:nvSpPr>
          <p:spPr bwMode="auto">
            <a:xfrm>
              <a:off x="9483658" y="918104"/>
              <a:ext cx="1062068" cy="56946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28" name="Right Brace 27"/>
            <p:cNvSpPr/>
            <p:nvPr/>
          </p:nvSpPr>
          <p:spPr>
            <a:xfrm>
              <a:off x="10569813" y="918104"/>
              <a:ext cx="298212" cy="1575216"/>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0911372" y="1419480"/>
              <a:ext cx="758862"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VM</a:t>
              </a:r>
            </a:p>
          </p:txBody>
        </p:sp>
        <p:sp>
          <p:nvSpPr>
            <p:cNvPr id="30" name="Rectangle 29"/>
            <p:cNvSpPr/>
            <p:nvPr/>
          </p:nvSpPr>
          <p:spPr bwMode="auto">
            <a:xfrm>
              <a:off x="6273362"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grpSp>
    </p:spTree>
    <p:extLst>
      <p:ext uri="{BB962C8B-B14F-4D97-AF65-F5344CB8AC3E}">
        <p14:creationId xmlns:p14="http://schemas.microsoft.com/office/powerpoint/2010/main" val="2092050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Ecosystem via Docker</a:t>
            </a:r>
          </a:p>
        </p:txBody>
      </p:sp>
      <p:grpSp>
        <p:nvGrpSpPr>
          <p:cNvPr id="88" name="Group 87"/>
          <p:cNvGrpSpPr/>
          <p:nvPr/>
        </p:nvGrpSpPr>
        <p:grpSpPr>
          <a:xfrm>
            <a:off x="212062" y="1157361"/>
            <a:ext cx="3764984" cy="5063895"/>
            <a:chOff x="212062" y="1157361"/>
            <a:chExt cx="3764984" cy="5063895"/>
          </a:xfrm>
        </p:grpSpPr>
        <p:grpSp>
          <p:nvGrpSpPr>
            <p:cNvPr id="4" name="Group 3"/>
            <p:cNvGrpSpPr/>
            <p:nvPr/>
          </p:nvGrpSpPr>
          <p:grpSpPr>
            <a:xfrm>
              <a:off x="212062" y="1157361"/>
              <a:ext cx="3764984" cy="4556826"/>
              <a:chOff x="239358" y="1636150"/>
              <a:chExt cx="3764984" cy="4556826"/>
            </a:xfrm>
          </p:grpSpPr>
          <p:sp>
            <p:nvSpPr>
              <p:cNvPr id="5" name="Rectangle 4"/>
              <p:cNvSpPr/>
              <p:nvPr/>
            </p:nvSpPr>
            <p:spPr bwMode="auto">
              <a:xfrm>
                <a:off x="239358" y="1636150"/>
                <a:ext cx="3764984" cy="455682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lt1"/>
                    </a:solidFill>
                    <a:effectLst/>
                    <a:uLnTx/>
                    <a:uFillTx/>
                    <a:latin typeface="+mj-lt"/>
                  </a:rPr>
                  <a:t>Container Run-Time</a:t>
                </a:r>
              </a:p>
            </p:txBody>
          </p:sp>
          <p:pic>
            <p:nvPicPr>
              <p:cNvPr id="6"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993" y="2308469"/>
                <a:ext cx="2165714" cy="553043"/>
              </a:xfrm>
              <a:prstGeom prst="rect">
                <a:avLst/>
              </a:prstGeom>
              <a:ln>
                <a:noFill/>
              </a:ln>
            </p:spPr>
          </p:pic>
          <p:sp>
            <p:nvSpPr>
              <p:cNvPr id="7" name="Rectangle 29"/>
              <p:cNvSpPr/>
              <p:nvPr/>
            </p:nvSpPr>
            <p:spPr>
              <a:xfrm>
                <a:off x="924389" y="4250723"/>
                <a:ext cx="2394923" cy="50306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tIns="89642" rtlCol="0" anchor="t"/>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Linux</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pSp>
            <p:nvGrpSpPr>
              <p:cNvPr id="8" name="Group 7"/>
              <p:cNvGrpSpPr/>
              <p:nvPr/>
            </p:nvGrpSpPr>
            <p:grpSpPr>
              <a:xfrm>
                <a:off x="885334" y="2806526"/>
                <a:ext cx="2473032" cy="1381988"/>
                <a:chOff x="3703637" y="1744662"/>
                <a:chExt cx="5181600" cy="2895600"/>
              </a:xfrm>
            </p:grpSpPr>
            <p:sp>
              <p:nvSpPr>
                <p:cNvPr id="33" name="Rectangle 32"/>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ight Bracket 33"/>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5" name="Left Bracket 34"/>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2807930" y="3049308"/>
                <a:ext cx="357523" cy="896425"/>
                <a:chOff x="2807930" y="3049308"/>
                <a:chExt cx="357523" cy="896425"/>
              </a:xfrm>
            </p:grpSpPr>
            <p:cxnSp>
              <p:nvCxnSpPr>
                <p:cNvPr id="29" name="Straight Connector 28"/>
                <p:cNvCxnSpPr/>
                <p:nvPr/>
              </p:nvCxnSpPr>
              <p:spPr>
                <a:xfrm>
                  <a:off x="3165453"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46278"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27104"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07930"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070383" y="3049308"/>
                <a:ext cx="357524" cy="896425"/>
                <a:chOff x="5528956" y="2849562"/>
                <a:chExt cx="729385" cy="1828800"/>
              </a:xfrm>
            </p:grpSpPr>
            <p:cxnSp>
              <p:nvCxnSpPr>
                <p:cNvPr id="25" name="Straight Connector 24"/>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85334" y="4660998"/>
                <a:ext cx="2473032" cy="1381988"/>
                <a:chOff x="3703637" y="1744662"/>
                <a:chExt cx="5181600" cy="2895600"/>
              </a:xfrm>
            </p:grpSpPr>
            <p:sp>
              <p:nvSpPr>
                <p:cNvPr id="22" name="Rectangle 21"/>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ight Bracket 22"/>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24" name="Left Bracket 23"/>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2807930" y="4903780"/>
                <a:ext cx="357523" cy="896425"/>
                <a:chOff x="2807930" y="4903780"/>
                <a:chExt cx="357523" cy="896425"/>
              </a:xfrm>
            </p:grpSpPr>
            <p:cxnSp>
              <p:nvCxnSpPr>
                <p:cNvPr id="18" name="Straight Connector 17"/>
                <p:cNvCxnSpPr/>
                <p:nvPr/>
              </p:nvCxnSpPr>
              <p:spPr>
                <a:xfrm>
                  <a:off x="3165453"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6278"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27104"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7930"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70383" y="4903780"/>
                <a:ext cx="357524" cy="896425"/>
                <a:chOff x="5528956" y="2849562"/>
                <a:chExt cx="729385" cy="1828800"/>
              </a:xfrm>
            </p:grpSpPr>
            <p:cxnSp>
              <p:nvCxnSpPr>
                <p:cNvPr id="14" name="Straight Connector 13"/>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427679"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API / Client</a:t>
              </a:r>
            </a:p>
          </p:txBody>
        </p:sp>
      </p:grpSp>
      <p:grpSp>
        <p:nvGrpSpPr>
          <p:cNvPr id="89" name="Group 88"/>
          <p:cNvGrpSpPr/>
          <p:nvPr/>
        </p:nvGrpSpPr>
        <p:grpSpPr>
          <a:xfrm>
            <a:off x="4186212" y="1157361"/>
            <a:ext cx="3764984" cy="5063895"/>
            <a:chOff x="4186212" y="1157361"/>
            <a:chExt cx="3764984" cy="5063895"/>
          </a:xfrm>
        </p:grpSpPr>
        <p:grpSp>
          <p:nvGrpSpPr>
            <p:cNvPr id="36" name="Group 35"/>
            <p:cNvGrpSpPr/>
            <p:nvPr/>
          </p:nvGrpSpPr>
          <p:grpSpPr>
            <a:xfrm>
              <a:off x="4186212" y="1157361"/>
              <a:ext cx="3764984" cy="4556826"/>
              <a:chOff x="4213508" y="1636150"/>
              <a:chExt cx="3764984" cy="4556826"/>
            </a:xfrm>
          </p:grpSpPr>
          <p:sp>
            <p:nvSpPr>
              <p:cNvPr id="37" name="Rectangle 36"/>
              <p:cNvSpPr/>
              <p:nvPr/>
            </p:nvSpPr>
            <p:spPr bwMode="auto">
              <a:xfrm>
                <a:off x="4213508" y="1636150"/>
                <a:ext cx="3764984" cy="4556826"/>
              </a:xfrm>
              <a:prstGeom prst="rect">
                <a:avLst/>
              </a:prstGeom>
              <a:solidFill>
                <a:schemeClr val="bg2">
                  <a:lumMod val="60000"/>
                  <a:lumOff val="40000"/>
                </a:schemeClr>
              </a:solidFill>
              <a:ln>
                <a:noFill/>
                <a:headEnd type="none" w="med" len="med"/>
                <a:tailEnd type="none" w="med" len="med"/>
              </a:ln>
              <a:effectLst/>
              <a:scene3d>
                <a:camera prst="orthographicFront">
                  <a:rot lat="0" lon="0" rev="0"/>
                </a:camera>
                <a:lightRig rig="twoPt" dir="tl"/>
              </a:scene3d>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Container Images</a:t>
                </a:r>
                <a:endParaRPr kumimoji="0" lang="en-US" sz="2000" b="0" i="0" u="none" strike="noStrike" kern="0" cap="none" spc="0" normalizeH="0" baseline="0" noProof="0" dirty="0">
                  <a:ln>
                    <a:noFill/>
                  </a:ln>
                  <a:solidFill>
                    <a:schemeClr val="tx1"/>
                  </a:solidFill>
                  <a:effectLst/>
                  <a:uLnTx/>
                  <a:uFillTx/>
                  <a:latin typeface="+mj-lt"/>
                </a:endParaRPr>
              </a:p>
            </p:txBody>
          </p:sp>
          <p:grpSp>
            <p:nvGrpSpPr>
              <p:cNvPr id="38" name="Group 37"/>
              <p:cNvGrpSpPr/>
              <p:nvPr/>
            </p:nvGrpSpPr>
            <p:grpSpPr>
              <a:xfrm>
                <a:off x="4669057" y="2436517"/>
                <a:ext cx="2473032" cy="1381988"/>
                <a:chOff x="3703637" y="1744662"/>
                <a:chExt cx="5181600" cy="2895600"/>
              </a:xfrm>
            </p:grpSpPr>
            <p:sp>
              <p:nvSpPr>
                <p:cNvPr id="64" name="Rectangle 63"/>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ight Bracket 64"/>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66" name="Left Bracket 65"/>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39" name="Group 38"/>
              <p:cNvGrpSpPr/>
              <p:nvPr/>
            </p:nvGrpSpPr>
            <p:grpSpPr>
              <a:xfrm>
                <a:off x="6591653" y="2679299"/>
                <a:ext cx="357523" cy="896425"/>
                <a:chOff x="6591653" y="2679299"/>
                <a:chExt cx="357523" cy="896425"/>
              </a:xfrm>
            </p:grpSpPr>
            <p:cxnSp>
              <p:nvCxnSpPr>
                <p:cNvPr id="60" name="Straight Connector 59"/>
                <p:cNvCxnSpPr/>
                <p:nvPr/>
              </p:nvCxnSpPr>
              <p:spPr>
                <a:xfrm>
                  <a:off x="6949176"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30001"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710827"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91653"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854106" y="2679299"/>
                <a:ext cx="357524" cy="896425"/>
                <a:chOff x="5528956" y="2849562"/>
                <a:chExt cx="729385" cy="1828800"/>
              </a:xfrm>
            </p:grpSpPr>
            <p:cxnSp>
              <p:nvCxnSpPr>
                <p:cNvPr id="56" name="Straight Connector 55"/>
                <p:cNvCxnSpPr/>
                <p:nvPr/>
              </p:nvCxnSpPr>
              <p:spPr>
                <a:xfrm>
                  <a:off x="6258341"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15212"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772084"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28956"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bwMode="auto">
              <a:xfrm>
                <a:off x="5985838" y="3307407"/>
                <a:ext cx="1537104" cy="2586761"/>
              </a:xfrm>
              <a:prstGeom prst="roundRect">
                <a:avLst/>
              </a:prstGeom>
              <a:solidFill>
                <a:srgbClr val="8D6EFF"/>
              </a:solidFill>
              <a:ln w="38100">
                <a:solidFill>
                  <a:schemeClr val="tx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6097426" y="4999853"/>
                <a:ext cx="1313928" cy="670209"/>
                <a:chOff x="6413313" y="5079710"/>
                <a:chExt cx="1340275" cy="683648"/>
              </a:xfrm>
            </p:grpSpPr>
            <p:grpSp>
              <p:nvGrpSpPr>
                <p:cNvPr id="51" name="Group 50"/>
                <p:cNvGrpSpPr/>
                <p:nvPr/>
              </p:nvGrpSpPr>
              <p:grpSpPr>
                <a:xfrm>
                  <a:off x="6413313" y="5079710"/>
                  <a:ext cx="1340275" cy="683648"/>
                  <a:chOff x="8290275" y="-860394"/>
                  <a:chExt cx="1340275" cy="683648"/>
                </a:xfrm>
              </p:grpSpPr>
              <p:sp>
                <p:nvSpPr>
                  <p:cNvPr id="53" name="Left Bracket 52"/>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54" name="Rectangle 53"/>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5" name="Left Bracket 54"/>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52"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9723" y="5220795"/>
                  <a:ext cx="1283865" cy="434607"/>
                </a:xfrm>
                <a:prstGeom prst="rect">
                  <a:avLst/>
                </a:prstGeom>
              </p:spPr>
            </p:pic>
          </p:grpSp>
          <p:grpSp>
            <p:nvGrpSpPr>
              <p:cNvPr id="43" name="Group 42"/>
              <p:cNvGrpSpPr/>
              <p:nvPr/>
            </p:nvGrpSpPr>
            <p:grpSpPr>
              <a:xfrm>
                <a:off x="6097426" y="4232528"/>
                <a:ext cx="1313928" cy="670209"/>
                <a:chOff x="8290275" y="-860394"/>
                <a:chExt cx="1340275" cy="683648"/>
              </a:xfrm>
            </p:grpSpPr>
            <p:sp>
              <p:nvSpPr>
                <p:cNvPr id="48" name="Left Bracket 47"/>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9" name="Rectangle 48"/>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0" name="Left Bracket 49"/>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6097426" y="3510390"/>
                <a:ext cx="1313928" cy="670209"/>
                <a:chOff x="6953187" y="-841261"/>
                <a:chExt cx="1340275" cy="683648"/>
              </a:xfrm>
            </p:grpSpPr>
            <p:sp>
              <p:nvSpPr>
                <p:cNvPr id="45" name="Left Bracket 44"/>
                <p:cNvSpPr/>
                <p:nvPr/>
              </p:nvSpPr>
              <p:spPr>
                <a:xfrm>
                  <a:off x="695318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6" name="Rectangle 45"/>
                <p:cNvSpPr/>
                <p:nvPr/>
              </p:nvSpPr>
              <p:spPr bwMode="auto">
                <a:xfrm>
                  <a:off x="6997850" y="-801046"/>
                  <a:ext cx="1253567" cy="60321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7" name="Left Bracket 46"/>
                <p:cNvSpPr/>
                <p:nvPr/>
              </p:nvSpPr>
              <p:spPr>
                <a:xfrm rot="10800000">
                  <a:off x="819317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sp>
          <p:nvSpPr>
            <p:cNvPr id="86" name="TextBox 85"/>
            <p:cNvSpPr txBox="1"/>
            <p:nvPr/>
          </p:nvSpPr>
          <p:spPr>
            <a:xfrm>
              <a:off x="4211402"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images</a:t>
              </a:r>
            </a:p>
          </p:txBody>
        </p:sp>
      </p:grpSp>
      <p:grpSp>
        <p:nvGrpSpPr>
          <p:cNvPr id="90" name="Group 89"/>
          <p:cNvGrpSpPr/>
          <p:nvPr/>
        </p:nvGrpSpPr>
        <p:grpSpPr>
          <a:xfrm>
            <a:off x="8160362" y="1157361"/>
            <a:ext cx="3764984" cy="5473238"/>
            <a:chOff x="8160362" y="1157361"/>
            <a:chExt cx="3764984" cy="5473238"/>
          </a:xfrm>
        </p:grpSpPr>
        <p:grpSp>
          <p:nvGrpSpPr>
            <p:cNvPr id="67" name="Group 66"/>
            <p:cNvGrpSpPr/>
            <p:nvPr/>
          </p:nvGrpSpPr>
          <p:grpSpPr>
            <a:xfrm>
              <a:off x="8160362" y="1157361"/>
              <a:ext cx="3764984" cy="4556826"/>
              <a:chOff x="8187658" y="1636150"/>
              <a:chExt cx="3764984" cy="4556826"/>
            </a:xfrm>
          </p:grpSpPr>
          <p:sp>
            <p:nvSpPr>
              <p:cNvPr id="68" name="Rectangle 67"/>
              <p:cNvSpPr/>
              <p:nvPr/>
            </p:nvSpPr>
            <p:spPr bwMode="auto">
              <a:xfrm>
                <a:off x="8187658" y="1636150"/>
                <a:ext cx="3764984" cy="4556826"/>
              </a:xfrm>
              <a:prstGeom prst="rect">
                <a:avLst/>
              </a:prstGeom>
              <a:solidFill>
                <a:schemeClr val="accent5">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Image Repository</a:t>
                </a:r>
                <a:endParaRPr kumimoji="0" lang="en-US" sz="2000" b="0" i="0" u="none" strike="noStrike" kern="0" cap="none" spc="0" normalizeH="0" baseline="0" noProof="0" dirty="0">
                  <a:ln>
                    <a:noFill/>
                  </a:ln>
                  <a:solidFill>
                    <a:schemeClr val="tx1"/>
                  </a:solidFill>
                  <a:effectLst/>
                  <a:uLnTx/>
                  <a:uFillTx/>
                  <a:latin typeface="+mj-lt"/>
                </a:endParaRPr>
              </a:p>
            </p:txBody>
          </p:sp>
          <p:sp>
            <p:nvSpPr>
              <p:cNvPr id="69" name="Rectangle 68"/>
              <p:cNvSpPr/>
              <p:nvPr/>
            </p:nvSpPr>
            <p:spPr bwMode="auto">
              <a:xfrm>
                <a:off x="9104497" y="2338071"/>
                <a:ext cx="2798064" cy="3685032"/>
              </a:xfrm>
              <a:prstGeom prst="rect">
                <a:avLst/>
              </a:prstGeom>
              <a:gradFill flip="none" rotWithShape="1">
                <a:gsLst>
                  <a:gs pos="11000">
                    <a:srgbClr val="FFFFFF">
                      <a:alpha val="33000"/>
                    </a:srgbClr>
                  </a:gs>
                  <a:gs pos="100000">
                    <a:srgbClr val="FFFFFF">
                      <a:alpha val="0"/>
                    </a:srgbClr>
                  </a:gs>
                </a:gsLst>
                <a:path path="shap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70" name="Picture 69"/>
              <p:cNvPicPr>
                <a:picLocks noChangeAspect="1"/>
              </p:cNvPicPr>
              <p:nvPr/>
            </p:nvPicPr>
            <p:blipFill>
              <a:blip r:embed="rId5"/>
              <a:stretch>
                <a:fillRect/>
              </a:stretch>
            </p:blipFill>
            <p:spPr>
              <a:xfrm>
                <a:off x="9103628" y="2337384"/>
                <a:ext cx="2799803" cy="3686407"/>
              </a:xfrm>
              <a:prstGeom prst="rect">
                <a:avLst/>
              </a:prstGeom>
            </p:spPr>
          </p:pic>
          <p:sp>
            <p:nvSpPr>
              <p:cNvPr id="71" name="Rounded Rectangle 70"/>
              <p:cNvSpPr/>
              <p:nvPr/>
            </p:nvSpPr>
            <p:spPr bwMode="auto">
              <a:xfrm>
                <a:off x="8535498" y="3181895"/>
                <a:ext cx="1756818" cy="2840790"/>
              </a:xfrm>
              <a:prstGeom prst="roundRect">
                <a:avLst/>
              </a:prstGeom>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endParaRPr kumimoji="0" lang="en-US" sz="1800" b="1" i="0" u="none" strike="noStrike" kern="0" cap="none" spc="0" normalizeH="0" baseline="0" noProof="0" dirty="0">
                  <a:ln>
                    <a:noFill/>
                  </a:ln>
                  <a:solidFill>
                    <a:schemeClr val="bg1"/>
                  </a:solidFill>
                  <a:effectLst/>
                  <a:uLnTx/>
                  <a:uFillTx/>
                </a:endParaRPr>
              </a:p>
            </p:txBody>
          </p:sp>
          <p:grpSp>
            <p:nvGrpSpPr>
              <p:cNvPr id="72" name="Group 71"/>
              <p:cNvGrpSpPr/>
              <p:nvPr/>
            </p:nvGrpSpPr>
            <p:grpSpPr>
              <a:xfrm>
                <a:off x="8746712" y="3510379"/>
                <a:ext cx="1313928" cy="670209"/>
                <a:chOff x="8290275" y="-860394"/>
                <a:chExt cx="1340275" cy="683648"/>
              </a:xfrm>
            </p:grpSpPr>
            <p:sp>
              <p:nvSpPr>
                <p:cNvPr id="82" name="Left Bracket 81"/>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3" name="Rectangle 82"/>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4" name="Left Bracket 83"/>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3" name="Group 72"/>
              <p:cNvGrpSpPr/>
              <p:nvPr/>
            </p:nvGrpSpPr>
            <p:grpSpPr>
              <a:xfrm>
                <a:off x="8747995" y="4297665"/>
                <a:ext cx="1313928" cy="670209"/>
                <a:chOff x="8290275" y="-860394"/>
                <a:chExt cx="1340275" cy="683648"/>
              </a:xfrm>
            </p:grpSpPr>
            <p:sp>
              <p:nvSpPr>
                <p:cNvPr id="79" name="Left Bracket 78"/>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0" name="Rectangle 79"/>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1" name="Left Bracket 80"/>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4" name="Group 73"/>
              <p:cNvGrpSpPr/>
              <p:nvPr/>
            </p:nvGrpSpPr>
            <p:grpSpPr>
              <a:xfrm>
                <a:off x="8738555" y="5138165"/>
                <a:ext cx="1313928" cy="670209"/>
                <a:chOff x="8290275" y="-860394"/>
                <a:chExt cx="1340275" cy="683648"/>
              </a:xfrm>
            </p:grpSpPr>
            <p:sp>
              <p:nvSpPr>
                <p:cNvPr id="76" name="Left Bracket 75"/>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77" name="Rectangle 76"/>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78" name="Left Bracket 77"/>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8555" y="5268943"/>
                <a:ext cx="1313928" cy="477445"/>
              </a:xfrm>
              <a:prstGeom prst="rect">
                <a:avLst/>
              </a:prstGeom>
            </p:spPr>
          </p:pic>
        </p:grpSp>
        <p:sp>
          <p:nvSpPr>
            <p:cNvPr id="87" name="TextBox 86"/>
            <p:cNvSpPr txBox="1"/>
            <p:nvPr/>
          </p:nvSpPr>
          <p:spPr>
            <a:xfrm>
              <a:off x="8309155" y="5593392"/>
              <a:ext cx="3333750"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Hub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(trusted repositories)</a:t>
              </a:r>
            </a:p>
          </p:txBody>
        </p:sp>
      </p:grpSp>
    </p:spTree>
    <p:extLst>
      <p:ext uri="{BB962C8B-B14F-4D97-AF65-F5344CB8AC3E}">
        <p14:creationId xmlns:p14="http://schemas.microsoft.com/office/powerpoint/2010/main" val="1077174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Managing VMs using the Azure portal</a:t>
            </a:r>
            <a:endParaRPr lang="en-CA" sz="4800" dirty="0"/>
          </a:p>
        </p:txBody>
      </p:sp>
      <p:sp>
        <p:nvSpPr>
          <p:cNvPr id="3" name="Content Placeholder 2"/>
          <p:cNvSpPr>
            <a:spLocks noGrp="1"/>
          </p:cNvSpPr>
          <p:nvPr>
            <p:ph sz="quarter" idx="10"/>
          </p:nvPr>
        </p:nvSpPr>
        <p:spPr/>
        <p:txBody>
          <a:bodyPr/>
          <a:lstStyle/>
          <a:p>
            <a:r>
              <a:rPr lang="en-CA" dirty="0"/>
              <a:t>http://portal.azure.com</a:t>
            </a:r>
          </a:p>
        </p:txBody>
      </p:sp>
    </p:spTree>
    <p:extLst>
      <p:ext uri="{BB962C8B-B14F-4D97-AF65-F5344CB8AC3E}">
        <p14:creationId xmlns:p14="http://schemas.microsoft.com/office/powerpoint/2010/main" val="35376259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Creating VMs using the Azure PowerShell</a:t>
            </a:r>
            <a:endParaRPr lang="en-CA" sz="4400" dirty="0"/>
          </a:p>
        </p:txBody>
      </p:sp>
      <p:sp>
        <p:nvSpPr>
          <p:cNvPr id="3" name="Content Placeholder 2"/>
          <p:cNvSpPr>
            <a:spLocks noGrp="1"/>
          </p:cNvSpPr>
          <p:nvPr>
            <p:ph sz="quarter" idx="10"/>
          </p:nvPr>
        </p:nvSpPr>
        <p:spPr/>
        <p:txBody>
          <a:bodyPr/>
          <a:lstStyle/>
          <a:p>
            <a:r>
              <a:rPr lang="en-US" dirty="0"/>
              <a:t># Create Virtual Machine</a:t>
            </a:r>
          </a:p>
          <a:p>
            <a:r>
              <a:rPr lang="en-US" dirty="0"/>
              <a:t>New-</a:t>
            </a:r>
            <a:r>
              <a:rPr lang="en-US" dirty="0" err="1"/>
              <a:t>AzureRmVM</a:t>
            </a:r>
            <a:r>
              <a:rPr lang="en-US" dirty="0"/>
              <a:t> -</a:t>
            </a:r>
            <a:r>
              <a:rPr lang="en-US" dirty="0" err="1"/>
              <a:t>ResourceGroupName</a:t>
            </a:r>
            <a:r>
              <a:rPr lang="en-US" dirty="0"/>
              <a:t> $</a:t>
            </a:r>
            <a:r>
              <a:rPr lang="en-US" dirty="0" err="1"/>
              <a:t>RGName</a:t>
            </a:r>
            <a:r>
              <a:rPr lang="en-US" dirty="0"/>
              <a:t> -Location $Location -VM $</a:t>
            </a:r>
            <a:r>
              <a:rPr lang="en-US" dirty="0" err="1"/>
              <a:t>AzureVM</a:t>
            </a:r>
            <a:r>
              <a:rPr lang="en-US" dirty="0"/>
              <a:t> </a:t>
            </a:r>
          </a:p>
          <a:p>
            <a:endParaRPr lang="en-US" dirty="0"/>
          </a:p>
        </p:txBody>
      </p:sp>
    </p:spTree>
    <p:extLst>
      <p:ext uri="{BB962C8B-B14F-4D97-AF65-F5344CB8AC3E}">
        <p14:creationId xmlns:p14="http://schemas.microsoft.com/office/powerpoint/2010/main" val="38441102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a:t>Installable components to customize VM instances</a:t>
            </a:r>
          </a:p>
          <a:p>
            <a:r>
              <a:rPr lang="en-US" sz="2800" dirty="0"/>
              <a:t>Enable various </a:t>
            </a:r>
            <a:r>
              <a:rPr lang="en-US" sz="2800" dirty="0" err="1"/>
              <a:t>DevOps</a:t>
            </a:r>
            <a:r>
              <a:rPr lang="en-US" sz="2800" dirty="0"/>
              <a:t>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Add an extension to a VM instance</a:t>
            </a:r>
            <a:endParaRPr lang="en-CA" sz="4400" dirty="0"/>
          </a:p>
        </p:txBody>
      </p:sp>
      <p:sp>
        <p:nvSpPr>
          <p:cNvPr id="3" name="Content Placeholder 2"/>
          <p:cNvSpPr>
            <a:spLocks noGrp="1"/>
          </p:cNvSpPr>
          <p:nvPr>
            <p:ph sz="quarter" idx="10"/>
          </p:nvPr>
        </p:nvSpPr>
        <p:spPr/>
        <p:txBody>
          <a:bodyPr/>
          <a:lstStyle/>
          <a:p>
            <a:r>
              <a:rPr lang="en-US" dirty="0"/>
              <a:t># Set new extension to the VM</a:t>
            </a:r>
          </a:p>
          <a:p>
            <a:r>
              <a:rPr lang="en-US" dirty="0"/>
              <a:t>Set-</a:t>
            </a:r>
            <a:r>
              <a:rPr lang="en-US" dirty="0" err="1"/>
              <a:t>AzureRmVMCustomScriptExtension</a:t>
            </a:r>
            <a:r>
              <a:rPr lang="en-US" dirty="0"/>
              <a:t> –</a:t>
            </a:r>
            <a:r>
              <a:rPr lang="en-US" dirty="0" err="1"/>
              <a:t>ResourceGroupName</a:t>
            </a:r>
            <a:r>
              <a:rPr lang="en-US" dirty="0"/>
              <a:t> $</a:t>
            </a:r>
            <a:r>
              <a:rPr lang="en-US" dirty="0" err="1"/>
              <a:t>RGName</a:t>
            </a:r>
            <a:r>
              <a:rPr lang="en-US" dirty="0"/>
              <a:t> –</a:t>
            </a:r>
            <a:r>
              <a:rPr lang="en-US" dirty="0" err="1"/>
              <a:t>VMName</a:t>
            </a:r>
            <a:r>
              <a:rPr lang="en-US" dirty="0"/>
              <a:t> $</a:t>
            </a:r>
            <a:r>
              <a:rPr lang="en-US" dirty="0" err="1"/>
              <a:t>VMName</a:t>
            </a:r>
            <a:r>
              <a:rPr lang="en-US" dirty="0"/>
              <a:t> -Name "HelloWorld" -Location $Location -</a:t>
            </a:r>
            <a:r>
              <a:rPr lang="en-US" dirty="0" err="1"/>
              <a:t>TypeHandlerVersion</a:t>
            </a:r>
            <a:r>
              <a:rPr lang="en-US" dirty="0"/>
              <a:t> "1.8" -</a:t>
            </a:r>
            <a:r>
              <a:rPr lang="en-US" dirty="0" err="1"/>
              <a:t>FileName</a:t>
            </a:r>
            <a:r>
              <a:rPr lang="en-US" dirty="0"/>
              <a:t> "HelloWorld.ps1" -</a:t>
            </a:r>
            <a:r>
              <a:rPr lang="en-US" dirty="0" err="1"/>
              <a:t>ContainerName</a:t>
            </a:r>
            <a:r>
              <a:rPr lang="en-US" dirty="0"/>
              <a:t> scripts -</a:t>
            </a:r>
            <a:r>
              <a:rPr lang="en-US" dirty="0" err="1"/>
              <a:t>StorageAccountName</a:t>
            </a:r>
            <a:r>
              <a:rPr lang="en-US" dirty="0"/>
              <a:t> $</a:t>
            </a:r>
            <a:r>
              <a:rPr lang="en-US" dirty="0" err="1"/>
              <a:t>SAName</a:t>
            </a:r>
            <a:r>
              <a:rPr lang="en-US" dirty="0"/>
              <a:t> -</a:t>
            </a:r>
            <a:r>
              <a:rPr lang="en-US" dirty="0" err="1"/>
              <a:t>StorageAccountKey</a:t>
            </a:r>
            <a:r>
              <a:rPr lang="en-US" dirty="0"/>
              <a:t> $SAkey1 -Run "HelloWorld.ps1"</a:t>
            </a:r>
          </a:p>
        </p:txBody>
      </p:sp>
    </p:spTree>
    <p:extLst>
      <p:ext uri="{BB962C8B-B14F-4D97-AF65-F5344CB8AC3E}">
        <p14:creationId xmlns:p14="http://schemas.microsoft.com/office/powerpoint/2010/main" val="8309792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a:solidFill>
                  <a:schemeClr val="tx1"/>
                </a:solidFill>
                <a:latin typeface="+mj-lt"/>
                <a:sym typeface="Wingdings" panose="05000000000000000000" pitchFamily="2" charset="2"/>
              </a:rPr>
              <a:t>Azure </a:t>
            </a:r>
            <a:r>
              <a:rPr lang="en-US" altLang="zh-CN" dirty="0">
                <a:solidFill>
                  <a:schemeClr val="tx1"/>
                </a:solidFill>
                <a:latin typeface="+mj-lt"/>
                <a:sym typeface="Wingdings" panose="05000000000000000000" pitchFamily="2" charset="2"/>
              </a:rPr>
              <a:t>Files</a:t>
            </a:r>
            <a:endParaRPr lang="en-US" sz="4000" dirty="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IaaS 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Azure 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a:t>Azure Files </a:t>
            </a:r>
            <a:r>
              <a:rPr lang="en-US" sz="3600" dirty="0"/>
              <a:t>Scenarios</a:t>
            </a:r>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a:t>Share data across VMs and applications</a:t>
            </a:r>
          </a:p>
          <a:p>
            <a:pPr lvl="1">
              <a:lnSpc>
                <a:spcPct val="100000"/>
              </a:lnSpc>
              <a:buFont typeface="Arial" panose="020B0604020202020204" pitchFamily="34" charset="0"/>
              <a:buChar char="•"/>
            </a:pPr>
            <a:r>
              <a:rPr lang="en-US" sz="2400" dirty="0"/>
              <a:t>Multiple writers, multiple readers using standard file system semantics.</a:t>
            </a:r>
          </a:p>
          <a:p>
            <a:pPr>
              <a:lnSpc>
                <a:spcPct val="100000"/>
              </a:lnSpc>
              <a:buFont typeface="Arial" panose="020B0604020202020204" pitchFamily="34" charset="0"/>
              <a:buChar char="•"/>
            </a:pPr>
            <a:r>
              <a:rPr lang="en-US" sz="2400" dirty="0"/>
              <a:t>Share settings throughout services</a:t>
            </a:r>
          </a:p>
          <a:p>
            <a:pPr lvl="1">
              <a:lnSpc>
                <a:spcPct val="100000"/>
              </a:lnSpc>
              <a:buFont typeface="Arial" panose="020B0604020202020204" pitchFamily="34" charset="0"/>
              <a:buChar char="•"/>
            </a:pPr>
            <a:r>
              <a:rPr lang="en-US" sz="2400" dirty="0"/>
              <a:t>VMs can read settings and files from a common, shared location.  These can be updated externally via REST.</a:t>
            </a:r>
          </a:p>
          <a:p>
            <a:pPr>
              <a:lnSpc>
                <a:spcPct val="100000"/>
              </a:lnSpc>
              <a:buFont typeface="Arial" panose="020B0604020202020204" pitchFamily="34" charset="0"/>
              <a:buChar char="•"/>
            </a:pPr>
            <a:r>
              <a:rPr lang="en-US" sz="2400" dirty="0"/>
              <a:t>Dev/Test/Debug</a:t>
            </a:r>
          </a:p>
          <a:p>
            <a:pPr lvl="1">
              <a:lnSpc>
                <a:spcPct val="100000"/>
              </a:lnSpc>
              <a:buFont typeface="Arial" panose="020B0604020202020204" pitchFamily="34" charset="0"/>
              <a:buChar char="•"/>
            </a:pPr>
            <a:r>
              <a:rPr lang="en-US" sz="2400" dirty="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CA" dirty="0"/>
              <a:t>Etienne Tremblay</a:t>
            </a:r>
          </a:p>
        </p:txBody>
      </p:sp>
      <p:sp>
        <p:nvSpPr>
          <p:cNvPr id="6" name="Rectangle 5"/>
          <p:cNvSpPr/>
          <p:nvPr/>
        </p:nvSpPr>
        <p:spPr>
          <a:xfrm>
            <a:off x="3886200" y="1572881"/>
            <a:ext cx="7717497" cy="3046988"/>
          </a:xfrm>
          <a:prstGeom prst="rect">
            <a:avLst/>
          </a:prstGeom>
        </p:spPr>
        <p:txBody>
          <a:bodyPr wrap="square">
            <a:spAutoFit/>
          </a:bodyPr>
          <a:lstStyle/>
          <a:p>
            <a:pPr algn="just"/>
            <a:r>
              <a:rPr lang="en-US" sz="2400" dirty="0"/>
              <a:t>Etienne Tremblay</a:t>
            </a:r>
          </a:p>
          <a:p>
            <a:pPr algn="just"/>
            <a:endParaRPr lang="en-US" sz="2400" dirty="0"/>
          </a:p>
          <a:p>
            <a:pPr algn="just"/>
            <a:r>
              <a:rPr lang="en-US" dirty="0"/>
              <a:t>Twitter: @</a:t>
            </a:r>
            <a:r>
              <a:rPr lang="en-US" dirty="0" err="1"/>
              <a:t>tegaaa</a:t>
            </a:r>
            <a:endParaRPr lang="en-US" dirty="0"/>
          </a:p>
          <a:p>
            <a:pPr algn="just"/>
            <a:r>
              <a:rPr lang="en-US" dirty="0">
                <a:latin typeface="Calibri" charset="0"/>
              </a:rPr>
              <a:t>Email: </a:t>
            </a:r>
            <a:r>
              <a:rPr lang="en-US" dirty="0">
                <a:latin typeface="Calibri" charset="0"/>
                <a:hlinkClick r:id="rId3"/>
              </a:rPr>
              <a:t>etiennet@imaginet.com</a:t>
            </a:r>
            <a:endParaRPr lang="en-US" dirty="0">
              <a:latin typeface="Calibri" charset="0"/>
            </a:endParaRPr>
          </a:p>
          <a:p>
            <a:pPr algn="just"/>
            <a:endParaRPr lang="en-US" dirty="0">
              <a:latin typeface="Calibri" charset="0"/>
            </a:endParaRPr>
          </a:p>
          <a:p>
            <a:pPr algn="just"/>
            <a:r>
              <a:rPr lang="en-US" dirty="0">
                <a:latin typeface="Calibri" charset="0"/>
              </a:rPr>
              <a:t>ALM MVP</a:t>
            </a:r>
          </a:p>
          <a:p>
            <a:pPr algn="just"/>
            <a:r>
              <a:rPr lang="en-US" dirty="0">
                <a:latin typeface="Calibri" charset="0"/>
              </a:rPr>
              <a:t>ALM Chapter Leader </a:t>
            </a:r>
            <a:r>
              <a:rPr lang="en-US" dirty="0" err="1">
                <a:latin typeface="Calibri" charset="0"/>
              </a:rPr>
              <a:t>MSDevMtl</a:t>
            </a:r>
            <a:r>
              <a:rPr lang="en-US" dirty="0">
                <a:latin typeface="Calibri" charset="0"/>
              </a:rPr>
              <a:t> User group</a:t>
            </a:r>
          </a:p>
          <a:p>
            <a:pPr algn="just"/>
            <a:endParaRPr lang="en-US" dirty="0">
              <a:latin typeface="Calibri" charset="0"/>
            </a:endParaRPr>
          </a:p>
          <a:p>
            <a:pPr algn="just"/>
            <a:r>
              <a:rPr lang="en-US" dirty="0">
                <a:latin typeface="Calibri" charset="0"/>
                <a:hlinkClick r:id="rId4"/>
              </a:rPr>
              <a:t>https://github.com/tegaaa/LetsDevMtl</a:t>
            </a:r>
            <a:r>
              <a:rPr lang="en-US" dirty="0">
                <a:latin typeface="Calibri" charset="0"/>
              </a:rPr>
              <a:t> </a:t>
            </a:r>
          </a:p>
          <a:p>
            <a:pPr algn="just"/>
            <a:endParaRPr lang="en-CA" dirty="0">
              <a:latin typeface="Calibri"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4717442"/>
            <a:ext cx="3048000" cy="1232747"/>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233" y="98795"/>
            <a:ext cx="2798007" cy="1119203"/>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1631784"/>
            <a:ext cx="2476074" cy="2744515"/>
          </a:xfrm>
          <a:prstGeom prst="rect">
            <a:avLst/>
          </a:prstGeom>
        </p:spPr>
      </p:pic>
    </p:spTree>
    <p:extLst>
      <p:ext uri="{BB962C8B-B14F-4D97-AF65-F5344CB8AC3E}">
        <p14:creationId xmlns:p14="http://schemas.microsoft.com/office/powerpoint/2010/main" val="24864530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4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4115393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Azure IaaS has run</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Linux VMs since</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Many enterprises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and service providers</a:t>
              </a:r>
            </a:p>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run Linux as a guest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392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54" name="Rectangle 53"/>
          <p:cNvSpPr/>
          <p:nvPr/>
        </p:nvSpPr>
        <p:spPr>
          <a:xfrm>
            <a:off x="448214" y="3244508"/>
            <a:ext cx="9430268"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System Center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manages hundreds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of thousands of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System Center has managed Linux and</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25% of IaaS VMs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3614355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66269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From Generic Requirements for Operation Systems Platform Reliability, </a:t>
            </a:r>
            <a:r>
              <a:rPr kumimoji="0" lang="en-US" altLang="zh-CN" sz="1000" b="0" i="1" u="none" strike="noStrike" kern="0" cap="none" spc="0" normalizeH="0" baseline="0" noProof="0" dirty="0" err="1">
                <a:ln>
                  <a:noFill/>
                </a:ln>
                <a:solidFill>
                  <a:schemeClr val="bg1">
                    <a:lumMod val="95000"/>
                  </a:schemeClr>
                </a:solidFill>
                <a:effectLst/>
                <a:uLnTx/>
                <a:uFillTx/>
              </a:rPr>
              <a:t>Telcordia</a:t>
            </a:r>
            <a:r>
              <a:rPr kumimoji="0" lang="en-US" altLang="zh-CN" sz="1000" b="0" i="1" u="none" strike="noStrike" kern="0" cap="none" spc="0" normalizeH="0" baseline="0" noProof="0" dirty="0">
                <a:ln>
                  <a:noFill/>
                </a:ln>
                <a:solidFill>
                  <a:schemeClr val="bg1">
                    <a:lumMod val="95000"/>
                  </a:schemeClr>
                </a:solidFill>
                <a:effectLst/>
                <a:uLnTx/>
                <a:uFillTx/>
              </a:rPr>
              <a:t> Technologies System Documentation,GR-2841-CORE and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Federation Aviation Administration Handbook: Reliability, Maintainability, and Availability (RMA) Handbook, FAA-HDBK-006A, Jan 7, 2008.</a:t>
            </a:r>
            <a:endParaRPr kumimoji="0" lang="en-US" sz="1000" b="0" i="1" u="none" strike="noStrike" kern="0" cap="none" spc="0" normalizeH="0" baseline="0" noProof="0" dirty="0">
              <a:ln>
                <a:noFill/>
              </a:ln>
              <a:solidFill>
                <a:schemeClr val="bg1">
                  <a:lumMod val="95000"/>
                </a:schemeClr>
              </a:solidFill>
              <a:effectLst/>
              <a:uLnTx/>
              <a:uFillTx/>
            </a:endParaRPr>
          </a:p>
        </p:txBody>
      </p:sp>
    </p:spTree>
    <p:extLst>
      <p:ext uri="{BB962C8B-B14F-4D97-AF65-F5344CB8AC3E}">
        <p14:creationId xmlns:p14="http://schemas.microsoft.com/office/powerpoint/2010/main" val="30191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From Generic Requirements for Operation Systems Platform Reliability, </a:t>
            </a:r>
            <a:r>
              <a:rPr kumimoji="0" lang="en-US" altLang="zh-CN" sz="1000" b="0" i="1" u="none" strike="noStrike" kern="0" cap="none" spc="0" normalizeH="0" baseline="0" noProof="0" dirty="0" err="1">
                <a:ln>
                  <a:noFill/>
                </a:ln>
                <a:solidFill>
                  <a:schemeClr val="bg1">
                    <a:lumMod val="95000"/>
                  </a:schemeClr>
                </a:solidFill>
                <a:effectLst/>
                <a:uLnTx/>
                <a:uFillTx/>
              </a:rPr>
              <a:t>Telcordia</a:t>
            </a:r>
            <a:r>
              <a:rPr kumimoji="0" lang="en-US" altLang="zh-CN" sz="1000" b="0" i="1" u="none" strike="noStrike" kern="0" cap="none" spc="0" normalizeH="0" baseline="0" noProof="0" dirty="0">
                <a:ln>
                  <a:noFill/>
                </a:ln>
                <a:solidFill>
                  <a:schemeClr val="bg1">
                    <a:lumMod val="95000"/>
                  </a:schemeClr>
                </a:solidFill>
                <a:effectLst/>
                <a:uLnTx/>
                <a:uFillTx/>
              </a:rPr>
              <a:t> Technologies System Documentation,GR-2841-CORE and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Federation Aviation Administration Handbook: Reliability, Maintainability, and Availability (RMA) Handbook, FAA-HDBK-006A, Jan 7, 2008.</a:t>
            </a:r>
            <a:endParaRPr kumimoji="0" lang="en-US" sz="1000" b="0" i="1" u="none" strike="noStrike" kern="0" cap="none" spc="0" normalizeH="0" baseline="0" noProof="0" dirty="0">
              <a:ln>
                <a:noFill/>
              </a:ln>
              <a:solidFill>
                <a:schemeClr val="bg1">
                  <a:lumMod val="95000"/>
                </a:schemeClr>
              </a:solidFill>
              <a:effectLst/>
              <a:uLnTx/>
              <a:uFillTx/>
            </a:endParaRPr>
          </a:p>
        </p:txBody>
      </p:sp>
    </p:spTree>
    <p:extLst>
      <p:ext uri="{BB962C8B-B14F-4D97-AF65-F5344CB8AC3E}">
        <p14:creationId xmlns:p14="http://schemas.microsoft.com/office/powerpoint/2010/main" val="128178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3732" b="0" i="0" u="none" strike="noStrike" kern="1200" cap="none" spc="-75" normalizeH="0" baseline="0" noProof="0" dirty="0">
                    <a:ln>
                      <a:noFill/>
                    </a:ln>
                    <a:solidFill>
                      <a:schemeClr val="tx2">
                        <a:alpha val="99000"/>
                      </a:schemeClr>
                    </a:solidFill>
                    <a:effectLst/>
                    <a:uLnTx/>
                    <a:uFillTx/>
                    <a:latin typeface="+mn-lt"/>
                    <a:ea typeface="+mn-ea"/>
                    <a:cs typeface="+mn-cs"/>
                  </a:rPr>
                  <a:t>What’s included</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Compute Hardware failure (disk, CPU, memory)</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Datacenter failures - Network failure, power failure</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4000" b="0" i="0" u="none" strike="noStrike" kern="1200" cap="none" spc="-75" normalizeH="0" baseline="0" noProof="0" dirty="0">
                    <a:ln>
                      <a:noFill/>
                    </a:ln>
                    <a:solidFill>
                      <a:schemeClr val="tx2">
                        <a:alpha val="99000"/>
                      </a:schemeClr>
                    </a:solidFill>
                    <a:effectLst/>
                    <a:uLnTx/>
                    <a:uFillTx/>
                    <a:latin typeface="+mn-lt"/>
                    <a:ea typeface="+mn-ea"/>
                    <a:cs typeface="+mn-cs"/>
                  </a:rPr>
                  <a:t>What is not included</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4000" b="0" i="0" u="none" strike="noStrike" kern="1200" cap="none" spc="-75" normalizeH="0" baseline="0" noProof="0" dirty="0">
                    <a:ln>
                      <a:noFill/>
                    </a:ln>
                    <a:solidFill>
                      <a:schemeClr val="tx2">
                        <a:alpha val="99000"/>
                      </a:schemeClr>
                    </a:solidFill>
                    <a:effectLst/>
                    <a:uLnTx/>
                    <a:uFillTx/>
                    <a:latin typeface="+mn-lt"/>
                    <a:ea typeface="+mn-ea"/>
                    <a:cs typeface="+mn-cs"/>
                  </a:rPr>
                  <a:t>99.95% for multiple role instances</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4.38 hours of downtime per year</a:t>
                </a:r>
              </a:p>
            </p:txBody>
          </p:sp>
        </p:grpSp>
      </p:grpSp>
    </p:spTree>
    <p:extLst>
      <p:ext uri="{BB962C8B-B14F-4D97-AF65-F5344CB8AC3E}">
        <p14:creationId xmlns:p14="http://schemas.microsoft.com/office/powerpoint/2010/main" val="180968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214037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114635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Network Scenarios</a:t>
            </a:r>
          </a:p>
        </p:txBody>
      </p:sp>
      <p:sp>
        <p:nvSpPr>
          <p:cNvPr id="3" name="Content Placeholder 2"/>
          <p:cNvSpPr>
            <a:spLocks noGrp="1"/>
          </p:cNvSpPr>
          <p:nvPr>
            <p:ph sz="quarter" idx="10"/>
          </p:nvPr>
        </p:nvSpPr>
        <p:spPr>
          <a:prstGeom prst="rect">
            <a:avLst/>
          </a:prstGeom>
        </p:spPr>
        <p:txBody>
          <a:bodyPr>
            <a:noAutofit/>
          </a:bodyPr>
          <a:lstStyle/>
          <a:p>
            <a:r>
              <a:rPr lang="en-US" sz="2800" dirty="0"/>
              <a:t>Hybrid Public/Private Cloud</a:t>
            </a:r>
          </a:p>
          <a:p>
            <a:pPr marL="457200" lvl="1" indent="0">
              <a:buNone/>
            </a:pPr>
            <a:r>
              <a:rPr lang="en-US" sz="2000" dirty="0"/>
              <a:t>Enterprise app </a:t>
            </a:r>
            <a:r>
              <a:rPr lang="en-US" sz="2000"/>
              <a:t>in Microsoft Azure</a:t>
            </a:r>
            <a:r>
              <a:rPr lang="en-US" altLang="zh-CN" sz="2000"/>
              <a:t> </a:t>
            </a:r>
            <a:r>
              <a:rPr lang="en-US" altLang="zh-CN" sz="2000" dirty="0"/>
              <a:t>requiring connectivity to </a:t>
            </a:r>
            <a:r>
              <a:rPr lang="en-US" altLang="zh-CN" sz="2000" dirty="0" err="1"/>
              <a:t>on-premise</a:t>
            </a:r>
            <a:r>
              <a:rPr lang="en-US" altLang="zh-CN" sz="2000" dirty="0"/>
              <a:t> resources</a:t>
            </a:r>
            <a:endParaRPr lang="en-US" sz="2000" dirty="0"/>
          </a:p>
          <a:p>
            <a:r>
              <a:rPr lang="en-US" sz="2800" dirty="0"/>
              <a:t>Enterprise Identity and Access Control</a:t>
            </a:r>
          </a:p>
          <a:p>
            <a:pPr marL="457200" lvl="1" indent="0">
              <a:buNone/>
            </a:pPr>
            <a:r>
              <a:rPr lang="en-US" sz="2000" dirty="0"/>
              <a:t>Manage identity and access control with </a:t>
            </a:r>
            <a:r>
              <a:rPr lang="en-US" sz="2000" dirty="0" err="1"/>
              <a:t>on-premise</a:t>
            </a:r>
            <a:r>
              <a:rPr lang="en-US" sz="2000" dirty="0"/>
              <a:t> resources (on-premises Active Directory)</a:t>
            </a:r>
          </a:p>
          <a:p>
            <a:r>
              <a:rPr lang="en-US" sz="2800" dirty="0"/>
              <a:t>Monitoring and Management</a:t>
            </a:r>
          </a:p>
          <a:p>
            <a:pPr marL="457200" lvl="1" indent="0">
              <a:buNone/>
            </a:pPr>
            <a:r>
              <a:rPr lang="en-US" sz="2000" dirty="0"/>
              <a:t>Remote monitoring and trouble-shooting of resources running in Azure</a:t>
            </a:r>
          </a:p>
          <a:p>
            <a:r>
              <a:rPr lang="en-US" sz="2800" dirty="0"/>
              <a:t>Advanced Connectivity Requirements</a:t>
            </a:r>
          </a:p>
          <a:p>
            <a:pPr marL="457200" lvl="1" indent="0">
              <a:buNone/>
            </a:pPr>
            <a:r>
              <a:rPr lang="en-US" sz="2000"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398122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r>
              <a:rPr lang="en-US" altLang="zh-CN" sz="3200" dirty="0"/>
              <a:t>Point-to-site</a:t>
            </a:r>
          </a:p>
          <a:p>
            <a:pPr marL="457200" lvl="1" indent="0">
              <a:buNone/>
            </a:pPr>
            <a:r>
              <a:rPr lang="en-US" altLang="zh-CN" sz="2000" dirty="0"/>
              <a:t>Create a secure connection via VPN to your virtual network</a:t>
            </a:r>
          </a:p>
          <a:p>
            <a:r>
              <a:rPr lang="en-US" altLang="zh-CN" sz="3200" dirty="0" err="1"/>
              <a:t>ExpressRoute</a:t>
            </a:r>
            <a:r>
              <a:rPr lang="en-US" altLang="zh-CN" sz="3200" baseline="30000" dirty="0" err="1"/>
              <a:t>TM</a:t>
            </a:r>
            <a:endParaRPr lang="en-US" altLang="zh-CN" sz="3200" baseline="30000" dirty="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10827867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41</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lvl="1"/>
            <a:r>
              <a:rPr lang="en-US" sz="2800" dirty="0"/>
              <a:t>Failover</a:t>
            </a:r>
          </a:p>
          <a:p>
            <a:pPr lvl="1"/>
            <a:r>
              <a:rPr lang="en-US" sz="2800" dirty="0"/>
              <a:t>Performance</a:t>
            </a:r>
          </a:p>
          <a:p>
            <a:pPr lvl="1"/>
            <a:r>
              <a:rPr lang="en-US" sz="2800" dirty="0"/>
              <a:t>Round-Robin</a:t>
            </a:r>
          </a:p>
          <a:p>
            <a:r>
              <a:rPr lang="en-US" sz="2800" dirty="0"/>
              <a:t>Geo distribution</a:t>
            </a:r>
          </a:p>
          <a:p>
            <a:endParaRPr lang="en-US" sz="28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Groups</a:t>
            </a:r>
          </a:p>
        </p:txBody>
      </p:sp>
      <p:sp>
        <p:nvSpPr>
          <p:cNvPr id="3" name="Content Placeholder 2"/>
          <p:cNvSpPr>
            <a:spLocks noGrp="1"/>
          </p:cNvSpPr>
          <p:nvPr>
            <p:ph sz="quarter" idx="10"/>
          </p:nvPr>
        </p:nvSpPr>
        <p:spPr>
          <a:xfrm>
            <a:off x="274391" y="1620253"/>
            <a:ext cx="6660799" cy="4780548"/>
          </a:xfrm>
        </p:spPr>
        <p:txBody>
          <a:bodyPr/>
          <a:lstStyle/>
          <a:p>
            <a:r>
              <a:rPr lang="en-US" dirty="0"/>
              <a:t>Access control List (ACL) rules that allow\deny network traffic to your VM instances in a Virtual Network.</a:t>
            </a:r>
          </a:p>
          <a:p>
            <a:r>
              <a:rPr lang="en-US" dirty="0"/>
              <a:t>Can be associated with either subnets or individual VM instances within that subnet</a:t>
            </a:r>
          </a:p>
        </p:txBody>
      </p:sp>
      <p:pic>
        <p:nvPicPr>
          <p:cNvPr id="5124" name="Picture 4" descr="https://acom.azurecomcdn.net/80C57D/cdn/mediahandler/docarticles/dpsmedia-prod/azure.microsoft.com/en-us/documentation/articles/virtual-networks-overview/20151223054713/figure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674" y="1524000"/>
            <a:ext cx="4327525" cy="496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5114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RESOU</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CE G</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OUP</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010236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ADFS</a:t>
              </a:r>
            </a:p>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This slide could use build/animation. It builds from top to bottom. Azure/</a:t>
            </a:r>
            <a:r>
              <a:rPr kumimoji="0" lang="en-US" sz="156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Commandline</a:t>
            </a: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studio all hit the API to interact with resource manager groups which in turn interact with the different rest points. The link </a:t>
            </a:r>
            <a:r>
              <a:rPr kumimoji="0" lang="en-US" sz="1567" b="0" i="0" u="none" strike="noStrike" kern="0" cap="none" spc="0" normalizeH="0" baseline="0" noProof="0" dirty="0">
                <a:ln>
                  <a:noFill/>
                </a:ln>
                <a:solidFill>
                  <a:prstClr val="white"/>
                </a:solidFill>
                <a:effectLst/>
                <a:uLnTx/>
                <a:uFillTx/>
              </a:rPr>
              <a:t>https://azure.microsoft.com/en-us/documentation/articles/virtual-machines-azure-resource-manager-architecture/</a:t>
            </a:r>
          </a:p>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mj-lt"/>
                <a:ea typeface="MS PGothic" pitchFamily="34" charset="-128"/>
                <a:cs typeface="+mn-cs"/>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Provider  </a:t>
            </a:r>
            <a:b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b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marL="0" marR="0" lvl="0" indent="0" algn="ctr" defTabSz="1218996" eaLnBrk="0" fontAlgn="base" latinLnBrk="0" hangingPunct="0">
                  <a:lnSpc>
                    <a:spcPct val="90000"/>
                  </a:lnSpc>
                  <a:spcBef>
                    <a:spcPct val="0"/>
                  </a:spcBef>
                  <a:spcAft>
                    <a:spcPct val="0"/>
                  </a:spcAft>
                  <a:buClrTx/>
                  <a:buSzTx/>
                  <a:buFontTx/>
                  <a:buNone/>
                  <a:tabLst/>
                  <a:defRPr/>
                </a:pPr>
                <a:r>
                  <a:rPr kumimoji="0" lang="en-US" sz="784" b="0" i="0" u="none" strike="noStrike" kern="0" cap="none" spc="0" normalizeH="0" baseline="0" noProof="0" dirty="0">
                    <a:ln>
                      <a:noFill/>
                    </a:ln>
                    <a:solidFill>
                      <a:prstClr val="black"/>
                    </a:solidFill>
                    <a:effectLst/>
                    <a:uLnTx/>
                    <a:uFillTx/>
                    <a:latin typeface="Arial" pitchFamily="34" charset="0"/>
                  </a:rPr>
                  <a:t>    </a:t>
                </a:r>
                <a:r>
                  <a:rPr kumimoji="0" lang="en-US" sz="784" b="0" i="0" u="none" strike="noStrike" kern="0" cap="none" spc="0" normalizeH="0" baseline="0" noProof="0" dirty="0">
                    <a:ln>
                      <a:noFill/>
                    </a:ln>
                    <a:gradFill>
                      <a:gsLst>
                        <a:gs pos="12500">
                          <a:prstClr val="white"/>
                        </a:gs>
                        <a:gs pos="52000">
                          <a:prstClr val="white"/>
                        </a:gs>
                      </a:gsLst>
                      <a:lin ang="5400000" scaled="0"/>
                    </a:gradFill>
                    <a:effectLst/>
                    <a:uLnTx/>
                    <a:uFillTx/>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a:latin typeface="Segoe UI" panose="020B0502040204020203" pitchFamily="34" charset="0"/>
              </a:rPr>
              <a:t>Azure Resource Manager (ARM)</a:t>
            </a: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marL="0" marR="0" lvl="0" indent="0" algn="ctr" defTabSz="896115" eaLnBrk="0" fontAlgn="base" latinLnBrk="0" hangingPunct="0">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10000">
                        <a:srgbClr val="4F81BD"/>
                      </a:gs>
                      <a:gs pos="50000">
                        <a:srgbClr val="4F81BD"/>
                      </a:gs>
                    </a:gsLst>
                    <a:lin ang="5400000" scaled="1"/>
                  </a:gradFill>
                  <a:effectLst/>
                  <a:uLnTx/>
                  <a:uFillTx/>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22484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Manager Templates</a:t>
            </a:r>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a:p>
          <a:p>
            <a:endParaRPr lang="en-US" sz="3200" dirty="0"/>
          </a:p>
          <a:p>
            <a:pPr marL="336076" lvl="1" indent="0">
              <a:buNone/>
            </a:pPr>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br>
                <a:rPr lang="en-US" altLang="en-US" sz="800" b="1" dirty="0">
                  <a:solidFill>
                    <a:srgbClr val="414042"/>
                  </a:solidFill>
                  <a:latin typeface="Segoe Pro Display Semibold" panose="020B0702040504020203" pitchFamily="34" charset="0"/>
                </a:rPr>
              </a:br>
              <a:r>
                <a:rPr lang="en-US" altLang="en-US" sz="800" b="1" dirty="0">
                  <a:solidFill>
                    <a:srgbClr val="414042"/>
                  </a:solidFill>
                  <a:latin typeface="Segoe Pro Display Semibold" panose="020B0702040504020203" pitchFamily="34" charset="0"/>
                </a:rPr>
                <a:t>VM (2x)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7" dirty="0"/>
              <a:t>Management models for IaaS</a:t>
            </a:r>
          </a:p>
        </p:txBody>
      </p:sp>
      <p:sp>
        <p:nvSpPr>
          <p:cNvPr id="6" name="Text Placeholder 5"/>
          <p:cNvSpPr>
            <a:spLocks noGrp="1"/>
          </p:cNvSpPr>
          <p:nvPr>
            <p:ph type="body" sz="quarter" idx="10"/>
          </p:nvPr>
        </p:nvSpPr>
        <p:spPr>
          <a:xfrm>
            <a:off x="45581" y="1189494"/>
            <a:ext cx="5378548" cy="615522"/>
          </a:xfrm>
        </p:spPr>
        <p:txBody>
          <a:bodyPr/>
          <a:lstStyle/>
          <a:p>
            <a:pPr algn="ctr"/>
            <a:r>
              <a:rPr lang="en-US" u="sng" dirty="0"/>
              <a:t>Classic Model (v1)</a:t>
            </a:r>
          </a:p>
        </p:txBody>
      </p:sp>
      <p:sp>
        <p:nvSpPr>
          <p:cNvPr id="7" name="Text Placeholder 6"/>
          <p:cNvSpPr>
            <a:spLocks noGrp="1"/>
          </p:cNvSpPr>
          <p:nvPr>
            <p:ph type="body" sz="quarter" idx="11"/>
          </p:nvPr>
        </p:nvSpPr>
        <p:spPr>
          <a:xfrm>
            <a:off x="6094353" y="1189494"/>
            <a:ext cx="5378548" cy="615522"/>
          </a:xfrm>
        </p:spPr>
        <p:txBody>
          <a:bodyPr/>
          <a:lstStyle/>
          <a:p>
            <a:pPr algn="ctr"/>
            <a:r>
              <a:rPr lang="en-US" u="sng" dirty="0"/>
              <a:t>Resource Manager (V2)</a:t>
            </a:r>
          </a:p>
        </p:txBody>
      </p:sp>
      <p:grpSp>
        <p:nvGrpSpPr>
          <p:cNvPr id="4" name="Group 2"/>
          <p:cNvGrpSpPr/>
          <p:nvPr/>
        </p:nvGrpSpPr>
        <p:grpSpPr>
          <a:xfrm>
            <a:off x="500824" y="1942875"/>
            <a:ext cx="4115644" cy="4045279"/>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Virtual Network</a:t>
              </a: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Cloud Service </a:t>
              </a:r>
            </a:p>
          </p:txBody>
        </p:sp>
      </p:grpSp>
      <p:sp>
        <p:nvSpPr>
          <p:cNvPr id="12" name="Rounded Rectangle 11"/>
          <p:cNvSpPr/>
          <p:nvPr/>
        </p:nvSpPr>
        <p:spPr bwMode="auto">
          <a:xfrm>
            <a:off x="2963062" y="4739711"/>
            <a:ext cx="1550067" cy="358709"/>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Subnet-1</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3" name="Rounded Rectangle 12"/>
          <p:cNvSpPr/>
          <p:nvPr/>
        </p:nvSpPr>
        <p:spPr bwMode="auto">
          <a:xfrm>
            <a:off x="568938" y="4774863"/>
            <a:ext cx="1195233" cy="323557"/>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15" name="Straight Connector 14"/>
          <p:cNvCxnSpPr>
            <a:endCxn id="13" idx="3"/>
          </p:cNvCxnSpPr>
          <p:nvPr/>
        </p:nvCxnSpPr>
        <p:spPr>
          <a:xfrm flipH="1">
            <a:off x="1764171" y="3691005"/>
            <a:ext cx="747023" cy="1245637"/>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590873" y="3559740"/>
            <a:ext cx="372190" cy="135932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111520" y="2838947"/>
            <a:ext cx="896425" cy="93228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0" name="Rounded Rectangle 29"/>
          <p:cNvSpPr/>
          <p:nvPr/>
        </p:nvSpPr>
        <p:spPr bwMode="auto">
          <a:xfrm>
            <a:off x="5496734" y="2007510"/>
            <a:ext cx="6088218" cy="50345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Resource Group</a:t>
            </a:r>
          </a:p>
        </p:txBody>
      </p:sp>
      <p:sp>
        <p:nvSpPr>
          <p:cNvPr id="31" name="Rounded Rectangle 30"/>
          <p:cNvSpPr/>
          <p:nvPr/>
        </p:nvSpPr>
        <p:spPr bwMode="auto">
          <a:xfrm>
            <a:off x="6080035"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4" name="Rounded Rectangle 33"/>
          <p:cNvSpPr/>
          <p:nvPr/>
        </p:nvSpPr>
        <p:spPr bwMode="auto">
          <a:xfrm>
            <a:off x="7036846"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NIC</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7" name="Rounded Rectangle 36"/>
          <p:cNvSpPr/>
          <p:nvPr/>
        </p:nvSpPr>
        <p:spPr bwMode="auto">
          <a:xfrm>
            <a:off x="7993657"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8" name="Rounded Rectangle 37"/>
          <p:cNvSpPr/>
          <p:nvPr/>
        </p:nvSpPr>
        <p:spPr bwMode="auto">
          <a:xfrm>
            <a:off x="3212738" y="2284262"/>
            <a:ext cx="894267" cy="100417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3" name="Rounded Rectangle 42"/>
          <p:cNvSpPr/>
          <p:nvPr/>
        </p:nvSpPr>
        <p:spPr bwMode="auto">
          <a:xfrm>
            <a:off x="9907278"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7" name="Rectangle 76"/>
          <p:cNvSpPr/>
          <p:nvPr/>
        </p:nvSpPr>
        <p:spPr bwMode="auto">
          <a:xfrm>
            <a:off x="5646138" y="4079707"/>
            <a:ext cx="747024" cy="366215"/>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err="1">
                <a:ln>
                  <a:noFill/>
                </a:ln>
                <a:gradFill>
                  <a:gsLst>
                    <a:gs pos="16814">
                      <a:srgbClr val="FFFFFF"/>
                    </a:gs>
                    <a:gs pos="46000">
                      <a:srgbClr val="FFFFFF"/>
                    </a:gs>
                  </a:gsLst>
                  <a:lin ang="5400000" scaled="0"/>
                </a:gradFill>
                <a:effectLst/>
                <a:uLnTx/>
                <a:uFillTx/>
                <a:latin typeface="Segoe UI"/>
                <a:ea typeface="+mn-ea"/>
                <a:cs typeface="+mn-cs"/>
              </a:rPr>
              <a:t>DependsOn</a:t>
            </a:r>
            <a:endPar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79" name="Straight Connector 78"/>
          <p:cNvCxnSpPr>
            <a:stCxn id="77" idx="0"/>
          </p:cNvCxnSpPr>
          <p:nvPr/>
        </p:nvCxnSpPr>
        <p:spPr>
          <a:xfrm flipH="1" flipV="1">
            <a:off x="6019649" y="3272250"/>
            <a:ext cx="1" cy="807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278387" y="3722920"/>
            <a:ext cx="1356716" cy="529914"/>
            <a:chOff x="6863164" y="3797076"/>
            <a:chExt cx="1383921" cy="540540"/>
          </a:xfrm>
        </p:grpSpPr>
        <p:cxnSp>
          <p:nvCxnSpPr>
            <p:cNvPr id="53" name="Curved Connector 52"/>
            <p:cNvCxnSpPr>
              <a:stCxn id="31" idx="2"/>
              <a:endCxn id="34" idx="2"/>
            </p:cNvCxnSpPr>
            <p:nvPr/>
          </p:nvCxnSpPr>
          <p:spPr>
            <a:xfrm rot="16200000" flipH="1">
              <a:off x="7344813"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19" name="Group 18"/>
          <p:cNvGrpSpPr/>
          <p:nvPr/>
        </p:nvGrpSpPr>
        <p:grpSpPr>
          <a:xfrm>
            <a:off x="7235198" y="3722921"/>
            <a:ext cx="1715269" cy="444782"/>
            <a:chOff x="7839161" y="3797076"/>
            <a:chExt cx="1749664" cy="453701"/>
          </a:xfrm>
        </p:grpSpPr>
        <p:cxnSp>
          <p:nvCxnSpPr>
            <p:cNvPr id="59" name="Curved Connector 58"/>
            <p:cNvCxnSpPr>
              <a:stCxn id="34" idx="2"/>
              <a:endCxn id="37" idx="2"/>
            </p:cNvCxnSpPr>
            <p:nvPr/>
          </p:nvCxnSpPr>
          <p:spPr>
            <a:xfrm rot="16200000" flipH="1">
              <a:off x="8320810"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2" name="Group 21"/>
          <p:cNvGrpSpPr/>
          <p:nvPr/>
        </p:nvGrpSpPr>
        <p:grpSpPr>
          <a:xfrm>
            <a:off x="7235198" y="2517189"/>
            <a:ext cx="2870433" cy="411856"/>
            <a:chOff x="7839161" y="2567167"/>
            <a:chExt cx="2927991" cy="420115"/>
          </a:xfrm>
        </p:grpSpPr>
        <p:cxnSp>
          <p:nvCxnSpPr>
            <p:cNvPr id="66" name="Curved Connector 65"/>
            <p:cNvCxnSpPr>
              <a:stCxn id="34" idx="0"/>
              <a:endCxn id="43" idx="0"/>
            </p:cNvCxnSpPr>
            <p:nvPr/>
          </p:nvCxnSpPr>
          <p:spPr>
            <a:xfrm rot="5400000" flipH="1" flipV="1">
              <a:off x="9296807" y="1425031"/>
              <a:ext cx="12700" cy="2927991"/>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1398460"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Backend Pool (NICs)</a:t>
              </a:r>
            </a:p>
          </p:txBody>
        </p:sp>
      </p:grpSp>
      <p:sp>
        <p:nvSpPr>
          <p:cNvPr id="107" name="Rounded Rectangle 106"/>
          <p:cNvSpPr/>
          <p:nvPr/>
        </p:nvSpPr>
        <p:spPr bwMode="auto">
          <a:xfrm>
            <a:off x="10864090"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21" name="Group 20"/>
          <p:cNvGrpSpPr/>
          <p:nvPr/>
        </p:nvGrpSpPr>
        <p:grpSpPr>
          <a:xfrm>
            <a:off x="10105632" y="3722920"/>
            <a:ext cx="1367269" cy="562540"/>
            <a:chOff x="10767153" y="3797076"/>
            <a:chExt cx="1394686" cy="573820"/>
          </a:xfrm>
        </p:grpSpPr>
        <p:cxnSp>
          <p:nvCxnSpPr>
            <p:cNvPr id="111" name="Curved Connector 110"/>
            <p:cNvCxnSpPr>
              <a:stCxn id="43" idx="2"/>
              <a:endCxn id="107" idx="2"/>
            </p:cNvCxnSpPr>
            <p:nvPr/>
          </p:nvCxnSpPr>
          <p:spPr>
            <a:xfrm rot="16200000" flipH="1">
              <a:off x="11248802" y="3315427"/>
              <a:ext cx="12700" cy="975998"/>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117" name="Straight Connector 116"/>
          <p:cNvCxnSpPr>
            <a:stCxn id="11" idx="3"/>
          </p:cNvCxnSpPr>
          <p:nvPr/>
        </p:nvCxnSpPr>
        <p:spPr>
          <a:xfrm flipV="1">
            <a:off x="3007946" y="2846450"/>
            <a:ext cx="204792" cy="45863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Rounded Rectangle 141"/>
          <p:cNvSpPr/>
          <p:nvPr/>
        </p:nvSpPr>
        <p:spPr bwMode="auto">
          <a:xfrm>
            <a:off x="7108444" y="4650207"/>
            <a:ext cx="1036927"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Network Security Group</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5" name="Group 4"/>
          <p:cNvGrpSpPr/>
          <p:nvPr/>
        </p:nvGrpSpPr>
        <p:grpSpPr>
          <a:xfrm>
            <a:off x="8950468" y="2832721"/>
            <a:ext cx="831578" cy="896425"/>
            <a:chOff x="9588825" y="2889026"/>
            <a:chExt cx="848253" cy="914400"/>
          </a:xfrm>
        </p:grpSpPr>
        <p:sp>
          <p:nvSpPr>
            <p:cNvPr id="33" name="Rounded Rectangle 32"/>
            <p:cNvSpPr/>
            <p:nvPr/>
          </p:nvSpPr>
          <p:spPr bwMode="auto">
            <a:xfrm>
              <a:off x="9588825"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VNet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4" name="Rounded Rectangle 143"/>
            <p:cNvSpPr/>
            <p:nvPr/>
          </p:nvSpPr>
          <p:spPr bwMode="auto">
            <a:xfrm>
              <a:off x="9724112" y="3326308"/>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a:t>
              </a:r>
            </a:p>
          </p:txBody>
        </p:sp>
      </p:grpSp>
      <p:grpSp>
        <p:nvGrpSpPr>
          <p:cNvPr id="14" name="Group 13"/>
          <p:cNvGrpSpPr/>
          <p:nvPr/>
        </p:nvGrpSpPr>
        <p:grpSpPr>
          <a:xfrm>
            <a:off x="5123224" y="2846450"/>
            <a:ext cx="831578" cy="868967"/>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7" name="Rounded Rectangle 146"/>
            <p:cNvSpPr/>
            <p:nvPr/>
          </p:nvSpPr>
          <p:spPr bwMode="auto">
            <a:xfrm>
              <a:off x="5793943" y="3508945"/>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p>
          </p:txBody>
        </p:sp>
      </p:grpSp>
      <p:grpSp>
        <p:nvGrpSpPr>
          <p:cNvPr id="18" name="Group 17"/>
          <p:cNvGrpSpPr/>
          <p:nvPr/>
        </p:nvGrpSpPr>
        <p:grpSpPr>
          <a:xfrm>
            <a:off x="7228974" y="3729146"/>
            <a:ext cx="1063328" cy="921062"/>
            <a:chOff x="7832812" y="3803426"/>
            <a:chExt cx="1084650" cy="939531"/>
          </a:xfrm>
        </p:grpSpPr>
        <p:cxnSp>
          <p:nvCxnSpPr>
            <p:cNvPr id="149" name="Straight Arrow Connector 148"/>
            <p:cNvCxnSpPr>
              <a:stCxn id="34" idx="2"/>
              <a:endCxn id="142" idx="0"/>
            </p:cNvCxnSpPr>
            <p:nvPr/>
          </p:nvCxnSpPr>
          <p:spPr>
            <a:xfrm>
              <a:off x="7832812" y="3803426"/>
              <a:ext cx="177767" cy="939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0" name="Group 19"/>
          <p:cNvGrpSpPr/>
          <p:nvPr/>
        </p:nvGrpSpPr>
        <p:grpSpPr>
          <a:xfrm>
            <a:off x="7228974" y="3440453"/>
            <a:ext cx="1910012" cy="1059611"/>
            <a:chOff x="7832812" y="3508945"/>
            <a:chExt cx="1948312" cy="1080858"/>
          </a:xfrm>
        </p:grpSpPr>
        <p:cxnSp>
          <p:nvCxnSpPr>
            <p:cNvPr id="62" name="Curved Connector 61"/>
            <p:cNvCxnSpPr>
              <a:stCxn id="34" idx="2"/>
              <a:endCxn id="144" idx="2"/>
            </p:cNvCxnSpPr>
            <p:nvPr/>
          </p:nvCxnSpPr>
          <p:spPr>
            <a:xfrm rot="5400000" flipH="1" flipV="1">
              <a:off x="8659727" y="2682030"/>
              <a:ext cx="294481" cy="1948312"/>
            </a:xfrm>
            <a:prstGeom prst="curvedConnector3">
              <a:avLst>
                <a:gd name="adj1" fmla="val -776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49" name="Straight Arrow Connector 48"/>
          <p:cNvCxnSpPr/>
          <p:nvPr/>
        </p:nvCxnSpPr>
        <p:spPr>
          <a:xfrm>
            <a:off x="5900125" y="3272249"/>
            <a:ext cx="179285"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91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7" grpId="0" animBg="1"/>
      <p:bldP spid="38" grpId="0" animBg="1"/>
      <p:bldP spid="43" grpId="0" animBg="1"/>
      <p:bldP spid="77" grpId="0" animBg="1"/>
      <p:bldP spid="107" grpId="0" animBg="1"/>
      <p:bldP spid="14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922083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sz="4000" dirty="0">
                <a:solidFill>
                  <a:schemeClr val="bg2"/>
                </a:solidFill>
              </a:rPr>
              <a:t>application code</a:t>
            </a:r>
          </a:p>
          <a:p>
            <a:endParaRPr lang="en-US" sz="4000" dirty="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altLang="zh-CN" sz="4000" dirty="0">
                <a:solidFill>
                  <a:schemeClr val="bg2"/>
                </a:solidFill>
                <a:latin typeface="+mj-lt"/>
                <a:sym typeface="Wingdings" panose="05000000000000000000" pitchFamily="2" charset="2"/>
              </a:rPr>
              <a:t>Required resources</a:t>
            </a:r>
            <a:endParaRPr lang="en-US" sz="4000" dirty="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altLang="zh-CN" sz="4000" dirty="0">
                <a:solidFill>
                  <a:schemeClr val="bg2"/>
                </a:solidFill>
              </a:rPr>
              <a:t>infrastructure </a:t>
            </a:r>
            <a:r>
              <a:rPr lang="en-US" sz="4000" dirty="0">
                <a:solidFill>
                  <a:schemeClr val="bg2"/>
                </a:solidFill>
              </a:rPr>
              <a:t>code</a:t>
            </a:r>
          </a:p>
          <a:p>
            <a:endParaRPr lang="en-US" sz="4000" dirty="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Demo on GitHub</a:t>
            </a:r>
          </a:p>
        </p:txBody>
      </p:sp>
      <p:sp>
        <p:nvSpPr>
          <p:cNvPr id="3" name="Content Placeholder 2"/>
          <p:cNvSpPr>
            <a:spLocks noGrp="1"/>
          </p:cNvSpPr>
          <p:nvPr>
            <p:ph sz="quarter" idx="10"/>
          </p:nvPr>
        </p:nvSpPr>
        <p:spPr/>
        <p:txBody>
          <a:bodyPr/>
          <a:lstStyle/>
          <a:p>
            <a:r>
              <a:rPr lang="en-CA" dirty="0">
                <a:hlinkClick r:id="rId2"/>
              </a:rPr>
              <a:t>https://github.com/Azure/azure-quickstart-templates</a:t>
            </a:r>
            <a:endParaRPr lang="en-US" dirty="0"/>
          </a:p>
          <a:p>
            <a:r>
              <a:rPr lang="en-US" dirty="0"/>
              <a:t>A simple VM as code in GitHub</a:t>
            </a:r>
          </a:p>
          <a:p>
            <a:r>
              <a:rPr lang="en-US" dirty="0"/>
              <a:t>Deploy to Azure</a:t>
            </a:r>
          </a:p>
          <a:p>
            <a:r>
              <a:rPr lang="en-US" dirty="0"/>
              <a:t>Visualize</a:t>
            </a:r>
          </a:p>
        </p:txBody>
      </p:sp>
    </p:spTree>
    <p:extLst>
      <p:ext uri="{BB962C8B-B14F-4D97-AF65-F5344CB8AC3E}">
        <p14:creationId xmlns:p14="http://schemas.microsoft.com/office/powerpoint/2010/main" val="300119556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ARM Demo from Visual Studio</a:t>
            </a:r>
          </a:p>
        </p:txBody>
      </p:sp>
      <p:sp>
        <p:nvSpPr>
          <p:cNvPr id="3" name="Content Placeholder 2"/>
          <p:cNvSpPr>
            <a:spLocks noGrp="1"/>
          </p:cNvSpPr>
          <p:nvPr>
            <p:ph sz="quarter" idx="10"/>
          </p:nvPr>
        </p:nvSpPr>
        <p:spPr/>
        <p:txBody>
          <a:bodyPr/>
          <a:lstStyle/>
          <a:p>
            <a:r>
              <a:rPr lang="en-CA" dirty="0"/>
              <a:t>Visual Studio with the Azure SDK 2.8+</a:t>
            </a:r>
            <a:endParaRPr lang="en-US" dirty="0"/>
          </a:p>
          <a:p>
            <a:r>
              <a:rPr lang="en-US" dirty="0"/>
              <a:t>A simple VM as code from Visual Studio</a:t>
            </a:r>
          </a:p>
          <a:p>
            <a:r>
              <a:rPr lang="en-US" dirty="0"/>
              <a:t>A scaled set template demo</a:t>
            </a:r>
          </a:p>
          <a:p>
            <a:r>
              <a:rPr lang="en-US" dirty="0"/>
              <a:t>Add </a:t>
            </a:r>
            <a:r>
              <a:rPr lang="en-US" dirty="0" err="1"/>
              <a:t>dsc</a:t>
            </a:r>
            <a:r>
              <a:rPr lang="en-US" dirty="0"/>
              <a:t> extension demo</a:t>
            </a:r>
            <a:endParaRPr lang="en-CA" dirty="0"/>
          </a:p>
        </p:txBody>
      </p:sp>
    </p:spTree>
    <p:extLst>
      <p:ext uri="{BB962C8B-B14F-4D97-AF65-F5344CB8AC3E}">
        <p14:creationId xmlns:p14="http://schemas.microsoft.com/office/powerpoint/2010/main" val="27021892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pic>
        <p:nvPicPr>
          <p:cNvPr id="2" name="Picture 1" descr="Q_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861612" cy="6447391"/>
          </a:xfrm>
          <a:prstGeom prst="rect">
            <a:avLst/>
          </a:prstGeom>
        </p:spPr>
      </p:pic>
      <p:sp>
        <p:nvSpPr>
          <p:cNvPr id="4" name="TextBox 3"/>
          <p:cNvSpPr txBox="1"/>
          <p:nvPr/>
        </p:nvSpPr>
        <p:spPr>
          <a:xfrm>
            <a:off x="1250576" y="6347013"/>
            <a:ext cx="6131859" cy="627864"/>
          </a:xfrm>
          <a:prstGeom prst="rect">
            <a:avLst/>
          </a:prstGeom>
          <a:noFill/>
        </p:spPr>
        <p:txBody>
          <a:bodyPr wrap="square" lIns="182880" tIns="146304" rIns="182880" bIns="146304" rtlCol="0">
            <a:spAutoFit/>
          </a:bodyPr>
          <a:lstStyle/>
          <a:p>
            <a:pPr>
              <a:lnSpc>
                <a:spcPct val="90000"/>
              </a:lnSpc>
              <a:spcAft>
                <a:spcPts val="600"/>
              </a:spcAft>
            </a:pPr>
            <a:r>
              <a:rPr lang="en-CA" sz="2400" dirty="0">
                <a:solidFill>
                  <a:schemeClr val="bg1"/>
                </a:solidFill>
              </a:rPr>
              <a:t>https://github.com/tegaaa/LetsDevMtl</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8881" y="5866511"/>
            <a:ext cx="6661119" cy="707886"/>
          </a:xfrm>
          <a:prstGeom prst="rect">
            <a:avLst/>
          </a:prstGeom>
        </p:spPr>
        <p:txBody>
          <a:bodyPr wrap="none">
            <a:spAutoFit/>
          </a:bodyPr>
          <a:lstStyle/>
          <a:p>
            <a:r>
              <a:rPr lang="en-CA" sz="4000" dirty="0">
                <a:solidFill>
                  <a:schemeClr val="bg1"/>
                </a:solidFill>
              </a:rPr>
              <a:t>http://aka.ms/mtlcloudeval </a:t>
            </a:r>
          </a:p>
        </p:txBody>
      </p:sp>
      <p:pic>
        <p:nvPicPr>
          <p:cNvPr id="3" name="Picture 2" descr="evalu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20000" cy="5715000"/>
          </a:xfrm>
          <a:prstGeom prst="rect">
            <a:avLst/>
          </a:prstGeom>
        </p:spPr>
      </p:pic>
    </p:spTree>
    <p:extLst>
      <p:ext uri="{BB962C8B-B14F-4D97-AF65-F5344CB8AC3E}">
        <p14:creationId xmlns:p14="http://schemas.microsoft.com/office/powerpoint/2010/main" val="1908043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a:solidFill>
                    <a:schemeClr val="bg1"/>
                  </a:solidFill>
                  <a:latin typeface="+mj-lt"/>
                </a:rPr>
                <a:t>Azure: </a:t>
              </a:r>
              <a:r>
                <a:rPr lang="en-US" sz="4000" dirty="0">
                  <a:solidFill>
                    <a:schemeClr val="bg1"/>
                  </a:solidFill>
                  <a:latin typeface="+mj-lt"/>
                </a:rPr>
                <a:t>Resources (</a:t>
              </a:r>
              <a:r>
                <a:rPr lang="en-US" sz="4000" dirty="0" err="1">
                  <a:solidFill>
                    <a:schemeClr val="bg1"/>
                  </a:solidFill>
                  <a:latin typeface="+mj-lt"/>
                </a:rPr>
                <a:t>IaaS</a:t>
              </a:r>
              <a:r>
                <a:rPr lang="en-US" sz="4000" dirty="0">
                  <a:solidFill>
                    <a:schemeClr val="bg1"/>
                  </a:solidFill>
                  <a:latin typeface="+mj-lt"/>
                </a:rPr>
                <a:t>, </a:t>
              </a:r>
              <a:r>
                <a:rPr lang="en-US" sz="4000" dirty="0" err="1">
                  <a:solidFill>
                    <a:schemeClr val="bg1"/>
                  </a:solidFill>
                  <a:latin typeface="+mj-lt"/>
                </a:rPr>
                <a:t>PaaS</a:t>
              </a:r>
              <a:r>
                <a:rPr lang="en-US" sz="4000" dirty="0">
                  <a:solidFill>
                    <a:schemeClr val="bg1"/>
                  </a:solidFill>
                  <a:latin typeface="+mj-lt"/>
                </a:rPr>
                <a:t>, SaaS)</a:t>
              </a: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a:solidFill>
                    <a:schemeClr val="bg1"/>
                  </a:solidFill>
                  <a:latin typeface="+mj-lt"/>
                </a:rPr>
                <a:t>You: </a:t>
              </a:r>
              <a:r>
                <a:rPr lang="en-US" sz="4000" dirty="0">
                  <a:solidFill>
                    <a:schemeClr val="bg1"/>
                  </a:solidFill>
                  <a:latin typeface="+mj-lt"/>
                </a:rPr>
                <a:t>Code (application, infrastructure)</a:t>
              </a:r>
            </a:p>
          </p:txBody>
        </p:sp>
      </p:grpSp>
      <p:pic>
        <p:nvPicPr>
          <p:cNvPr id="24" name="Picture 23"/>
          <p:cNvPicPr>
            <a:picLocks noChangeAspect="1"/>
          </p:cNvPicPr>
          <p:nvPr/>
        </p:nvPicPr>
        <p:blipFill>
          <a:blip r:embed="rId19"/>
          <a:stretch>
            <a:fillRect/>
          </a:stretch>
        </p:blipFill>
        <p:spPr>
          <a:xfrm>
            <a:off x="6342144" y="3500708"/>
            <a:ext cx="658107" cy="577850"/>
          </a:xfrm>
          <a:prstGeom prst="rect">
            <a:avLst/>
          </a:prstGeom>
        </p:spPr>
      </p:pic>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1000"/>
                                        <p:tgtEl>
                                          <p:spTgt spid="24"/>
                                        </p:tgtEl>
                                      </p:cBhvr>
                                    </p:animEffect>
                                    <p:anim calcmode="lin" valueType="num">
                                      <p:cBhvr>
                                        <p:cTn id="145" dur="1000" fill="hold"/>
                                        <p:tgtEl>
                                          <p:spTgt spid="24"/>
                                        </p:tgtEl>
                                        <p:attrNameLst>
                                          <p:attrName>ppt_x</p:attrName>
                                        </p:attrNameLst>
                                      </p:cBhvr>
                                      <p:tavLst>
                                        <p:tav tm="0">
                                          <p:val>
                                            <p:strVal val="#ppt_x"/>
                                          </p:val>
                                        </p:tav>
                                        <p:tav tm="100000">
                                          <p:val>
                                            <p:strVal val="#ppt_x"/>
                                          </p:val>
                                        </p:tav>
                                      </p:tavLst>
                                    </p:anim>
                                    <p:anim calcmode="lin" valueType="num">
                                      <p:cBhvr>
                                        <p:cTn id="1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317944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 name="Rectangle 2"/>
          <p:cNvSpPr/>
          <p:nvPr/>
        </p:nvSpPr>
        <p:spPr bwMode="auto">
          <a:xfrm>
            <a:off x="509457" y="1302458"/>
            <a:ext cx="3582888" cy="1003037"/>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514889" y="2305495"/>
            <a:ext cx="3577456" cy="416451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32" name="Group 31"/>
          <p:cNvGrpSpPr/>
          <p:nvPr/>
        </p:nvGrpSpPr>
        <p:grpSpPr>
          <a:xfrm>
            <a:off x="1895072" y="2430674"/>
            <a:ext cx="817089" cy="687410"/>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627653" y="3131471"/>
            <a:ext cx="3351927"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Portals</a:t>
            </a:r>
          </a:p>
        </p:txBody>
      </p:sp>
      <p:grpSp>
        <p:nvGrpSpPr>
          <p:cNvPr id="37" name="Group 36"/>
          <p:cNvGrpSpPr/>
          <p:nvPr/>
        </p:nvGrpSpPr>
        <p:grpSpPr>
          <a:xfrm>
            <a:off x="650167" y="3933979"/>
            <a:ext cx="3351927" cy="109609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655151" y="5441793"/>
            <a:ext cx="3351927" cy="964899"/>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fade">
                                      <p:cBhvr>
                                        <p:cTn id="16" dur="500"/>
                                        <p:tgtEl>
                                          <p:spTgt spid="61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10.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11.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5.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9.xml><?xml version="1.0" encoding="utf-8"?>
<a:theme xmlns:a="http://schemas.openxmlformats.org/drawingml/2006/main" name="2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purl.org/dc/dcmitype/"/>
    <ds:schemaRef ds:uri="fee586e5-3c92-48eb-9898-42915e590ada"/>
    <ds:schemaRef ds:uri="http://www.w3.org/XML/1998/namespace"/>
    <ds:schemaRef ds:uri="http://purl.org/dc/te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16405</TotalTime>
  <Words>4255</Words>
  <Application>Microsoft Office PowerPoint</Application>
  <PresentationFormat>Widescreen</PresentationFormat>
  <Paragraphs>742</Paragraphs>
  <Slides>55</Slides>
  <Notes>32</Notes>
  <HiddenSlides>0</HiddenSlides>
  <MMClips>0</MMClips>
  <ScaleCrop>false</ScaleCrop>
  <HeadingPairs>
    <vt:vector size="6" baseType="variant">
      <vt:variant>
        <vt:lpstr>Fonts Used</vt:lpstr>
      </vt:variant>
      <vt:variant>
        <vt:i4>18</vt:i4>
      </vt:variant>
      <vt:variant>
        <vt:lpstr>Theme</vt:lpstr>
      </vt:variant>
      <vt:variant>
        <vt:i4>12</vt:i4>
      </vt:variant>
      <vt:variant>
        <vt:lpstr>Slide Titles</vt:lpstr>
      </vt:variant>
      <vt:variant>
        <vt:i4>55</vt:i4>
      </vt:variant>
    </vt:vector>
  </HeadingPairs>
  <TitlesOfParts>
    <vt:vector size="85" baseType="lpstr">
      <vt:lpstr>MS PGothic</vt:lpstr>
      <vt:lpstr>宋体</vt:lpstr>
      <vt:lpstr>Arial</vt:lpstr>
      <vt:lpstr>Calibri</vt:lpstr>
      <vt:lpstr>Calibri Light</vt:lpstr>
      <vt:lpstr>Cambria</vt:lpstr>
      <vt:lpstr>Consolas</vt:lpstr>
      <vt:lpstr>Courier New</vt:lpstr>
      <vt:lpstr>Mangal</vt:lpstr>
      <vt:lpstr>Myriad Pro</vt:lpstr>
      <vt:lpstr>Segoe Pro Display Light</vt:lpstr>
      <vt:lpstr>Segoe Pro Display Semibold</vt:lpstr>
      <vt:lpstr>Segoe UI</vt:lpstr>
      <vt:lpstr>Segoe UI Black</vt:lpstr>
      <vt:lpstr>Segoe UI Light</vt:lpstr>
      <vt:lpstr>Segoe UI Semibold</vt:lpstr>
      <vt:lpstr>Verdana</vt:lpstr>
      <vt:lpstr>Wingdings</vt:lpstr>
      <vt:lpstr>1_Azure Event</vt:lpstr>
      <vt:lpstr>5-30711_TR22_BO_CT_Template</vt:lpstr>
      <vt:lpstr>1_5-30711_TR22_BO_CT_Template</vt:lpstr>
      <vt:lpstr>2_Azure Event</vt:lpstr>
      <vt:lpstr>5-30610_Microsoft_Ignite_Keynote_Template</vt:lpstr>
      <vt:lpstr>1_Windows Azure</vt:lpstr>
      <vt:lpstr>3_5-30610_Microsoft_Ignite_Keynote_Template</vt:lpstr>
      <vt:lpstr>1_COLOR TEMPLATE</vt:lpstr>
      <vt:lpstr>2_5-30711_TR22_BO_CT_Template</vt:lpstr>
      <vt:lpstr>1_5-30610_Microsoft_Ignite_Keynote_Template</vt:lpstr>
      <vt:lpstr>SQLintersection</vt:lpstr>
      <vt:lpstr>1_SQLintersection</vt:lpstr>
      <vt:lpstr>Azure IaaS</vt:lpstr>
      <vt:lpstr>Agenda</vt:lpstr>
      <vt:lpstr>Etienne Tremblay</vt:lpstr>
      <vt:lpstr>Your service</vt:lpstr>
      <vt:lpstr>PowerPoint Presentation</vt:lpstr>
      <vt:lpstr>PowerPoint Presentation</vt:lpstr>
      <vt:lpstr>Virtual Machines</vt:lpstr>
      <vt:lpstr>Azure Virtual Machines</vt:lpstr>
      <vt:lpstr>Provisioning VM</vt:lpstr>
      <vt:lpstr>New ways to create VMs</vt:lpstr>
      <vt:lpstr>VM Gallery</vt:lpstr>
      <vt:lpstr>Virtual Machine Sizes</vt:lpstr>
      <vt:lpstr>Scale-up options</vt:lpstr>
      <vt:lpstr>General Purpose Compute</vt:lpstr>
      <vt:lpstr>Key Improvements: Azure Virtual Machines (v2) </vt:lpstr>
      <vt:lpstr>NEW: VM Scale Sets</vt:lpstr>
      <vt:lpstr>What are Virtual Machine Scale Sets?</vt:lpstr>
      <vt:lpstr>VMs + Containers</vt:lpstr>
      <vt:lpstr>Containers</vt:lpstr>
      <vt:lpstr>Container Ecosystem via Docker</vt:lpstr>
      <vt:lpstr>Managing VMs using the Azure portal</vt:lpstr>
      <vt:lpstr>Creating VMs using the Azure PowerShell</vt:lpstr>
      <vt:lpstr>Image Mobility</vt:lpstr>
      <vt:lpstr>VM Extensions</vt:lpstr>
      <vt:lpstr>Add an extension to a VM instance</vt:lpstr>
      <vt:lpstr>Data Persistence</vt:lpstr>
      <vt:lpstr>Disks and Images</vt:lpstr>
      <vt:lpstr>Azure Files</vt:lpstr>
      <vt:lpstr>Azure Files Scenarios</vt:lpstr>
      <vt:lpstr>Persistent Disks and Highly Durable</vt:lpstr>
      <vt:lpstr>PowerPoint Presentation</vt:lpstr>
      <vt:lpstr>Microsoft is committed to Linux and open source</vt:lpstr>
      <vt:lpstr>Virtual Machine Availability</vt:lpstr>
      <vt:lpstr>Meaning of 9’s</vt:lpstr>
      <vt:lpstr>Meaning of 9’s</vt:lpstr>
      <vt:lpstr>Service Level Agreements </vt:lpstr>
      <vt:lpstr>Virtual Networks</vt:lpstr>
      <vt:lpstr>Azure Virtual Networks</vt:lpstr>
      <vt:lpstr>Virtual Network Scenarios</vt:lpstr>
      <vt:lpstr>Cross-premises Connectivity</vt:lpstr>
      <vt:lpstr>Load balancing</vt:lpstr>
      <vt:lpstr>Traffic Manager</vt:lpstr>
      <vt:lpstr>Network Security Groups</vt:lpstr>
      <vt:lpstr>Azure Resource Manager</vt:lpstr>
      <vt:lpstr>Azure Resource Manager &amp; Resource Groups</vt:lpstr>
      <vt:lpstr>Azure Resource Manager (ARM)</vt:lpstr>
      <vt:lpstr>Azure Resource Manager Templates</vt:lpstr>
      <vt:lpstr>Management models for IaaS</vt:lpstr>
      <vt:lpstr>JSON files—simpler than they look Schema, content version, parameters, variables, resources, and outputs</vt:lpstr>
      <vt:lpstr>ARM Demo on GitHub</vt:lpstr>
      <vt:lpstr>ARM Demo from Visual Studio</vt:lpstr>
      <vt:lpstr>Q&amp;A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Etienne Tremblay</cp:lastModifiedBy>
  <cp:revision>86</cp:revision>
  <cp:lastPrinted>2014-03-26T17:46:13Z</cp:lastPrinted>
  <dcterms:created xsi:type="dcterms:W3CDTF">2015-04-27T14:53:15Z</dcterms:created>
  <dcterms:modified xsi:type="dcterms:W3CDTF">2016-03-29T18:12:03Z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